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theme/themeOverride2.xml" ContentType="application/vnd.openxmlformats-officedocument.themeOverr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1"/>
  </p:notesMasterIdLst>
  <p:sldIdLst>
    <p:sldId id="593" r:id="rId2"/>
    <p:sldId id="807" r:id="rId3"/>
    <p:sldId id="735" r:id="rId4"/>
    <p:sldId id="808" r:id="rId5"/>
    <p:sldId id="809" r:id="rId6"/>
    <p:sldId id="813" r:id="rId7"/>
    <p:sldId id="810" r:id="rId8"/>
    <p:sldId id="811" r:id="rId9"/>
    <p:sldId id="812" r:id="rId10"/>
    <p:sldId id="815" r:id="rId11"/>
    <p:sldId id="814" r:id="rId12"/>
    <p:sldId id="816" r:id="rId13"/>
    <p:sldId id="737" r:id="rId14"/>
    <p:sldId id="817" r:id="rId15"/>
    <p:sldId id="738" r:id="rId16"/>
    <p:sldId id="739" r:id="rId17"/>
    <p:sldId id="818" r:id="rId18"/>
    <p:sldId id="820" r:id="rId19"/>
    <p:sldId id="819" r:id="rId20"/>
    <p:sldId id="821" r:id="rId21"/>
    <p:sldId id="740" r:id="rId22"/>
    <p:sldId id="822" r:id="rId23"/>
    <p:sldId id="823" r:id="rId24"/>
    <p:sldId id="824" r:id="rId25"/>
    <p:sldId id="825" r:id="rId26"/>
    <p:sldId id="826" r:id="rId27"/>
    <p:sldId id="827" r:id="rId28"/>
    <p:sldId id="828" r:id="rId29"/>
    <p:sldId id="829" r:id="rId3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ed Kwartler" initials="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83" autoAdjust="0"/>
    <p:restoredTop sz="91535" autoAdjust="0"/>
  </p:normalViewPr>
  <p:slideViewPr>
    <p:cSldViewPr snapToGrid="0">
      <p:cViewPr varScale="1">
        <p:scale>
          <a:sx n="95" d="100"/>
          <a:sy n="95" d="100"/>
        </p:scale>
        <p:origin x="2064" y="17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.xlsx"/><Relationship Id="rId1" Type="http://schemas.openxmlformats.org/officeDocument/2006/relationships/themeOverride" Target="../theme/themeOverride1.xml"/></Relationships>
</file>

<file path=ppt/charts/_rels/chart2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1.xlsx"/><Relationship Id="rId1" Type="http://schemas.openxmlformats.org/officeDocument/2006/relationships/themeOverride" Target="../theme/themeOverrid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>
                <a:latin typeface="Arial Unicode MS" panose="020B0604020202020204" pitchFamily="34" charset="-128"/>
              </a:rPr>
              <a:t>Top</a:t>
            </a:r>
            <a:r>
              <a:rPr lang="en-US" baseline="0" dirty="0">
                <a:latin typeface="Arial Unicode MS" panose="020B0604020202020204" pitchFamily="34" charset="-128"/>
              </a:rPr>
              <a:t> 100 Word Usage from 3M </a:t>
            </a:r>
            <a:r>
              <a:rPr lang="en-US" baseline="0" dirty="0" err="1">
                <a:latin typeface="Arial Unicode MS" panose="020B0604020202020204" pitchFamily="34" charset="-128"/>
              </a:rPr>
              <a:t>SuperBowl</a:t>
            </a:r>
            <a:r>
              <a:rPr lang="en-US" baseline="0" dirty="0">
                <a:latin typeface="Arial Unicode MS" panose="020B0604020202020204" pitchFamily="34" charset="-128"/>
              </a:rPr>
              <a:t> Tweets</a:t>
            </a:r>
            <a:endParaRPr lang="en-US" dirty="0">
              <a:latin typeface="Arial Unicode MS" panose="020B0604020202020204" pitchFamily="34" charset="-128"/>
            </a:endParaRPr>
          </a:p>
        </c:rich>
      </c:tx>
      <c:overlay val="1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'Twitter_Lexicon(t1grams)'!$C$1</c:f>
              <c:strCache>
                <c:ptCount val="1"/>
                <c:pt idx="0">
                  <c:v>freqc</c:v>
                </c:pt>
              </c:strCache>
            </c:strRef>
          </c:tx>
          <c:spPr>
            <a:ln w="28575" cap="rnd">
              <a:solidFill>
                <a:srgbClr val="000000"/>
              </a:solidFill>
              <a:round/>
            </a:ln>
            <a:effectLst/>
          </c:spPr>
          <c:marker>
            <c:symbol val="none"/>
          </c:marker>
          <c:val>
            <c:numRef>
              <c:f>'Twitter_Lexicon(t1grams)'!$C$2:$C$101</c:f>
              <c:numCache>
                <c:formatCode>#,##0</c:formatCode>
                <c:ptCount val="100"/>
                <c:pt idx="0">
                  <c:v>833389</c:v>
                </c:pt>
                <c:pt idx="1">
                  <c:v>775401</c:v>
                </c:pt>
                <c:pt idx="2">
                  <c:v>647319</c:v>
                </c:pt>
                <c:pt idx="3">
                  <c:v>598258</c:v>
                </c:pt>
                <c:pt idx="4">
                  <c:v>553918</c:v>
                </c:pt>
                <c:pt idx="5">
                  <c:v>513428</c:v>
                </c:pt>
                <c:pt idx="6">
                  <c:v>355281</c:v>
                </c:pt>
                <c:pt idx="7">
                  <c:v>326127</c:v>
                </c:pt>
                <c:pt idx="8">
                  <c:v>291574</c:v>
                </c:pt>
                <c:pt idx="9">
                  <c:v>288630</c:v>
                </c:pt>
                <c:pt idx="10">
                  <c:v>283898</c:v>
                </c:pt>
                <c:pt idx="11">
                  <c:v>260236</c:v>
                </c:pt>
                <c:pt idx="12">
                  <c:v>256208</c:v>
                </c:pt>
                <c:pt idx="13">
                  <c:v>224443</c:v>
                </c:pt>
                <c:pt idx="14">
                  <c:v>208352</c:v>
                </c:pt>
                <c:pt idx="15">
                  <c:v>184942</c:v>
                </c:pt>
                <c:pt idx="16">
                  <c:v>172278</c:v>
                </c:pt>
                <c:pt idx="17">
                  <c:v>164978</c:v>
                </c:pt>
                <c:pt idx="18">
                  <c:v>161463</c:v>
                </c:pt>
                <c:pt idx="19">
                  <c:v>155037</c:v>
                </c:pt>
                <c:pt idx="20">
                  <c:v>150378</c:v>
                </c:pt>
                <c:pt idx="21">
                  <c:v>147041</c:v>
                </c:pt>
                <c:pt idx="22">
                  <c:v>139756</c:v>
                </c:pt>
                <c:pt idx="23">
                  <c:v>134321</c:v>
                </c:pt>
                <c:pt idx="24">
                  <c:v>131796</c:v>
                </c:pt>
                <c:pt idx="25">
                  <c:v>128607</c:v>
                </c:pt>
                <c:pt idx="26">
                  <c:v>119199</c:v>
                </c:pt>
                <c:pt idx="27">
                  <c:v>117897</c:v>
                </c:pt>
                <c:pt idx="28">
                  <c:v>116478</c:v>
                </c:pt>
                <c:pt idx="29">
                  <c:v>113745</c:v>
                </c:pt>
                <c:pt idx="30">
                  <c:v>112588</c:v>
                </c:pt>
                <c:pt idx="31">
                  <c:v>108893</c:v>
                </c:pt>
                <c:pt idx="32">
                  <c:v>105797</c:v>
                </c:pt>
                <c:pt idx="33">
                  <c:v>102665</c:v>
                </c:pt>
                <c:pt idx="34">
                  <c:v>99674</c:v>
                </c:pt>
                <c:pt idx="35">
                  <c:v>98616</c:v>
                </c:pt>
                <c:pt idx="36">
                  <c:v>95867</c:v>
                </c:pt>
                <c:pt idx="37">
                  <c:v>94985</c:v>
                </c:pt>
                <c:pt idx="38">
                  <c:v>94474</c:v>
                </c:pt>
                <c:pt idx="39">
                  <c:v>91682</c:v>
                </c:pt>
                <c:pt idx="40">
                  <c:v>91550</c:v>
                </c:pt>
                <c:pt idx="41">
                  <c:v>90482</c:v>
                </c:pt>
                <c:pt idx="42">
                  <c:v>90468</c:v>
                </c:pt>
                <c:pt idx="43">
                  <c:v>88664</c:v>
                </c:pt>
                <c:pt idx="44">
                  <c:v>85160</c:v>
                </c:pt>
                <c:pt idx="45">
                  <c:v>84773</c:v>
                </c:pt>
                <c:pt idx="46">
                  <c:v>82708</c:v>
                </c:pt>
                <c:pt idx="47">
                  <c:v>78822</c:v>
                </c:pt>
                <c:pt idx="48">
                  <c:v>76780</c:v>
                </c:pt>
                <c:pt idx="49">
                  <c:v>73745</c:v>
                </c:pt>
                <c:pt idx="50">
                  <c:v>72811</c:v>
                </c:pt>
                <c:pt idx="51">
                  <c:v>71781</c:v>
                </c:pt>
                <c:pt idx="52">
                  <c:v>71645</c:v>
                </c:pt>
                <c:pt idx="53">
                  <c:v>68589</c:v>
                </c:pt>
                <c:pt idx="54">
                  <c:v>68321</c:v>
                </c:pt>
                <c:pt idx="55">
                  <c:v>68006</c:v>
                </c:pt>
                <c:pt idx="56">
                  <c:v>67856</c:v>
                </c:pt>
                <c:pt idx="57">
                  <c:v>66804</c:v>
                </c:pt>
                <c:pt idx="58">
                  <c:v>65994</c:v>
                </c:pt>
                <c:pt idx="59">
                  <c:v>65544</c:v>
                </c:pt>
                <c:pt idx="60">
                  <c:v>64844</c:v>
                </c:pt>
                <c:pt idx="61">
                  <c:v>63857</c:v>
                </c:pt>
                <c:pt idx="62">
                  <c:v>63381</c:v>
                </c:pt>
                <c:pt idx="63">
                  <c:v>61691</c:v>
                </c:pt>
                <c:pt idx="64">
                  <c:v>61363</c:v>
                </c:pt>
                <c:pt idx="65">
                  <c:v>59755</c:v>
                </c:pt>
                <c:pt idx="66">
                  <c:v>55158</c:v>
                </c:pt>
                <c:pt idx="67">
                  <c:v>55088</c:v>
                </c:pt>
                <c:pt idx="68">
                  <c:v>54248</c:v>
                </c:pt>
                <c:pt idx="69">
                  <c:v>54038</c:v>
                </c:pt>
                <c:pt idx="70">
                  <c:v>53118</c:v>
                </c:pt>
                <c:pt idx="71">
                  <c:v>52822</c:v>
                </c:pt>
                <c:pt idx="72">
                  <c:v>52410</c:v>
                </c:pt>
                <c:pt idx="73">
                  <c:v>51739</c:v>
                </c:pt>
                <c:pt idx="74">
                  <c:v>51540</c:v>
                </c:pt>
                <c:pt idx="75">
                  <c:v>50862</c:v>
                </c:pt>
                <c:pt idx="76">
                  <c:v>48052</c:v>
                </c:pt>
                <c:pt idx="77">
                  <c:v>47785</c:v>
                </c:pt>
                <c:pt idx="78">
                  <c:v>47141</c:v>
                </c:pt>
                <c:pt idx="79">
                  <c:v>45214</c:v>
                </c:pt>
                <c:pt idx="80">
                  <c:v>44693</c:v>
                </c:pt>
                <c:pt idx="81">
                  <c:v>44627</c:v>
                </c:pt>
                <c:pt idx="82">
                  <c:v>43951</c:v>
                </c:pt>
                <c:pt idx="83">
                  <c:v>43362</c:v>
                </c:pt>
                <c:pt idx="84">
                  <c:v>43330</c:v>
                </c:pt>
                <c:pt idx="85">
                  <c:v>43073</c:v>
                </c:pt>
                <c:pt idx="86">
                  <c:v>42864</c:v>
                </c:pt>
                <c:pt idx="87">
                  <c:v>42461</c:v>
                </c:pt>
                <c:pt idx="88">
                  <c:v>42258</c:v>
                </c:pt>
                <c:pt idx="89">
                  <c:v>42047</c:v>
                </c:pt>
                <c:pt idx="90">
                  <c:v>41847</c:v>
                </c:pt>
                <c:pt idx="91">
                  <c:v>41290</c:v>
                </c:pt>
                <c:pt idx="92">
                  <c:v>41147</c:v>
                </c:pt>
                <c:pt idx="93">
                  <c:v>40922</c:v>
                </c:pt>
                <c:pt idx="94">
                  <c:v>39956</c:v>
                </c:pt>
                <c:pt idx="95">
                  <c:v>39400</c:v>
                </c:pt>
                <c:pt idx="96">
                  <c:v>39326</c:v>
                </c:pt>
                <c:pt idx="97">
                  <c:v>39321</c:v>
                </c:pt>
                <c:pt idx="98">
                  <c:v>39121</c:v>
                </c:pt>
                <c:pt idx="99">
                  <c:v>38227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C1A-46A3-8A51-71285D80EBC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75751968"/>
        <c:axId val="375753144"/>
      </c:lineChart>
      <c:catAx>
        <c:axId val="375751968"/>
        <c:scaling>
          <c:orientation val="minMax"/>
        </c:scaling>
        <c:delete val="1"/>
        <c:axPos val="b"/>
        <c:majorTickMark val="none"/>
        <c:minorTickMark val="none"/>
        <c:tickLblPos val="nextTo"/>
        <c:crossAx val="375753144"/>
        <c:crosses val="autoZero"/>
        <c:auto val="1"/>
        <c:lblAlgn val="ctr"/>
        <c:lblOffset val="100"/>
        <c:noMultiLvlLbl val="0"/>
      </c:catAx>
      <c:valAx>
        <c:axId val="375753144"/>
        <c:scaling>
          <c:orientation val="minMax"/>
        </c:scaling>
        <c:delete val="0"/>
        <c:axPos val="l"/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7575196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2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>
                <a:latin typeface="Arial Unicode MS" panose="020B0604020202020204" pitchFamily="34" charset="-128"/>
              </a:rPr>
              <a:t>3M</a:t>
            </a:r>
            <a:r>
              <a:rPr lang="en-US" baseline="0" dirty="0">
                <a:latin typeface="Arial Unicode MS" panose="020B0604020202020204" pitchFamily="34" charset="-128"/>
              </a:rPr>
              <a:t> SB Tweets</a:t>
            </a:r>
            <a:endParaRPr lang="en-US" dirty="0">
              <a:latin typeface="Arial Unicode MS" panose="020B0604020202020204" pitchFamily="34" charset="-128"/>
            </a:endParaRPr>
          </a:p>
        </c:rich>
      </c:tx>
      <c:layout>
        <c:manualLayout>
          <c:xMode val="edge"/>
          <c:yMode val="edge"/>
          <c:x val="0.34934595549908326"/>
          <c:y val="3.0582488033899204E-2"/>
        </c:manualLayout>
      </c:layout>
      <c:overlay val="1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'Twitter_Lexicon(t1grams)'!$C$1</c:f>
              <c:strCache>
                <c:ptCount val="1"/>
                <c:pt idx="0">
                  <c:v>freqc</c:v>
                </c:pt>
              </c:strCache>
            </c:strRef>
          </c:tx>
          <c:spPr>
            <a:ln w="28575" cap="rnd">
              <a:solidFill>
                <a:srgbClr val="000000"/>
              </a:solidFill>
              <a:round/>
            </a:ln>
            <a:effectLst/>
          </c:spPr>
          <c:marker>
            <c:symbol val="none"/>
          </c:marker>
          <c:val>
            <c:numRef>
              <c:f>'Twitter_Lexicon(t1grams)'!$C$2:$C$101</c:f>
              <c:numCache>
                <c:formatCode>#,##0</c:formatCode>
                <c:ptCount val="100"/>
                <c:pt idx="0">
                  <c:v>833389</c:v>
                </c:pt>
                <c:pt idx="1">
                  <c:v>775401</c:v>
                </c:pt>
                <c:pt idx="2">
                  <c:v>647319</c:v>
                </c:pt>
                <c:pt idx="3">
                  <c:v>598258</c:v>
                </c:pt>
                <c:pt idx="4">
                  <c:v>553918</c:v>
                </c:pt>
                <c:pt idx="5">
                  <c:v>513428</c:v>
                </c:pt>
                <c:pt idx="6">
                  <c:v>355281</c:v>
                </c:pt>
                <c:pt idx="7">
                  <c:v>326127</c:v>
                </c:pt>
                <c:pt idx="8">
                  <c:v>291574</c:v>
                </c:pt>
                <c:pt idx="9">
                  <c:v>288630</c:v>
                </c:pt>
                <c:pt idx="10">
                  <c:v>283898</c:v>
                </c:pt>
                <c:pt idx="11">
                  <c:v>260236</c:v>
                </c:pt>
                <c:pt idx="12">
                  <c:v>256208</c:v>
                </c:pt>
                <c:pt idx="13">
                  <c:v>224443</c:v>
                </c:pt>
                <c:pt idx="14">
                  <c:v>208352</c:v>
                </c:pt>
                <c:pt idx="15">
                  <c:v>184942</c:v>
                </c:pt>
                <c:pt idx="16">
                  <c:v>172278</c:v>
                </c:pt>
                <c:pt idx="17">
                  <c:v>164978</c:v>
                </c:pt>
                <c:pt idx="18">
                  <c:v>161463</c:v>
                </c:pt>
                <c:pt idx="19">
                  <c:v>155037</c:v>
                </c:pt>
                <c:pt idx="20">
                  <c:v>150378</c:v>
                </c:pt>
                <c:pt idx="21">
                  <c:v>147041</c:v>
                </c:pt>
                <c:pt idx="22">
                  <c:v>139756</c:v>
                </c:pt>
                <c:pt idx="23">
                  <c:v>134321</c:v>
                </c:pt>
                <c:pt idx="24">
                  <c:v>131796</c:v>
                </c:pt>
                <c:pt idx="25">
                  <c:v>128607</c:v>
                </c:pt>
                <c:pt idx="26">
                  <c:v>119199</c:v>
                </c:pt>
                <c:pt idx="27">
                  <c:v>117897</c:v>
                </c:pt>
                <c:pt idx="28">
                  <c:v>116478</c:v>
                </c:pt>
                <c:pt idx="29">
                  <c:v>113745</c:v>
                </c:pt>
                <c:pt idx="30">
                  <c:v>112588</c:v>
                </c:pt>
                <c:pt idx="31">
                  <c:v>108893</c:v>
                </c:pt>
                <c:pt idx="32">
                  <c:v>105797</c:v>
                </c:pt>
                <c:pt idx="33">
                  <c:v>102665</c:v>
                </c:pt>
                <c:pt idx="34">
                  <c:v>99674</c:v>
                </c:pt>
                <c:pt idx="35">
                  <c:v>98616</c:v>
                </c:pt>
                <c:pt idx="36">
                  <c:v>95867</c:v>
                </c:pt>
                <c:pt idx="37">
                  <c:v>94985</c:v>
                </c:pt>
                <c:pt idx="38">
                  <c:v>94474</c:v>
                </c:pt>
                <c:pt idx="39">
                  <c:v>91682</c:v>
                </c:pt>
                <c:pt idx="40">
                  <c:v>91550</c:v>
                </c:pt>
                <c:pt idx="41">
                  <c:v>90482</c:v>
                </c:pt>
                <c:pt idx="42">
                  <c:v>90468</c:v>
                </c:pt>
                <c:pt idx="43">
                  <c:v>88664</c:v>
                </c:pt>
                <c:pt idx="44">
                  <c:v>85160</c:v>
                </c:pt>
                <c:pt idx="45">
                  <c:v>84773</c:v>
                </c:pt>
                <c:pt idx="46">
                  <c:v>82708</c:v>
                </c:pt>
                <c:pt idx="47">
                  <c:v>78822</c:v>
                </c:pt>
                <c:pt idx="48">
                  <c:v>76780</c:v>
                </c:pt>
                <c:pt idx="49">
                  <c:v>73745</c:v>
                </c:pt>
                <c:pt idx="50">
                  <c:v>72811</c:v>
                </c:pt>
                <c:pt idx="51">
                  <c:v>71781</c:v>
                </c:pt>
                <c:pt idx="52">
                  <c:v>71645</c:v>
                </c:pt>
                <c:pt idx="53">
                  <c:v>68589</c:v>
                </c:pt>
                <c:pt idx="54">
                  <c:v>68321</c:v>
                </c:pt>
                <c:pt idx="55">
                  <c:v>68006</c:v>
                </c:pt>
                <c:pt idx="56">
                  <c:v>67856</c:v>
                </c:pt>
                <c:pt idx="57">
                  <c:v>66804</c:v>
                </c:pt>
                <c:pt idx="58">
                  <c:v>65994</c:v>
                </c:pt>
                <c:pt idx="59">
                  <c:v>65544</c:v>
                </c:pt>
                <c:pt idx="60">
                  <c:v>64844</c:v>
                </c:pt>
                <c:pt idx="61">
                  <c:v>63857</c:v>
                </c:pt>
                <c:pt idx="62">
                  <c:v>63381</c:v>
                </c:pt>
                <c:pt idx="63">
                  <c:v>61691</c:v>
                </c:pt>
                <c:pt idx="64">
                  <c:v>61363</c:v>
                </c:pt>
                <c:pt idx="65">
                  <c:v>59755</c:v>
                </c:pt>
                <c:pt idx="66">
                  <c:v>55158</c:v>
                </c:pt>
                <c:pt idx="67">
                  <c:v>55088</c:v>
                </c:pt>
                <c:pt idx="68">
                  <c:v>54248</c:v>
                </c:pt>
                <c:pt idx="69">
                  <c:v>54038</c:v>
                </c:pt>
                <c:pt idx="70">
                  <c:v>53118</c:v>
                </c:pt>
                <c:pt idx="71">
                  <c:v>52822</c:v>
                </c:pt>
                <c:pt idx="72">
                  <c:v>52410</c:v>
                </c:pt>
                <c:pt idx="73">
                  <c:v>51739</c:v>
                </c:pt>
                <c:pt idx="74">
                  <c:v>51540</c:v>
                </c:pt>
                <c:pt idx="75">
                  <c:v>50862</c:v>
                </c:pt>
                <c:pt idx="76">
                  <c:v>48052</c:v>
                </c:pt>
                <c:pt idx="77">
                  <c:v>47785</c:v>
                </c:pt>
                <c:pt idx="78">
                  <c:v>47141</c:v>
                </c:pt>
                <c:pt idx="79">
                  <c:v>45214</c:v>
                </c:pt>
                <c:pt idx="80">
                  <c:v>44693</c:v>
                </c:pt>
                <c:pt idx="81">
                  <c:v>44627</c:v>
                </c:pt>
                <c:pt idx="82">
                  <c:v>43951</c:v>
                </c:pt>
                <c:pt idx="83">
                  <c:v>43362</c:v>
                </c:pt>
                <c:pt idx="84">
                  <c:v>43330</c:v>
                </c:pt>
                <c:pt idx="85">
                  <c:v>43073</c:v>
                </c:pt>
                <c:pt idx="86">
                  <c:v>42864</c:v>
                </c:pt>
                <c:pt idx="87">
                  <c:v>42461</c:v>
                </c:pt>
                <c:pt idx="88">
                  <c:v>42258</c:v>
                </c:pt>
                <c:pt idx="89">
                  <c:v>42047</c:v>
                </c:pt>
                <c:pt idx="90">
                  <c:v>41847</c:v>
                </c:pt>
                <c:pt idx="91">
                  <c:v>41290</c:v>
                </c:pt>
                <c:pt idx="92">
                  <c:v>41147</c:v>
                </c:pt>
                <c:pt idx="93">
                  <c:v>40922</c:v>
                </c:pt>
                <c:pt idx="94">
                  <c:v>39956</c:v>
                </c:pt>
                <c:pt idx="95">
                  <c:v>39400</c:v>
                </c:pt>
                <c:pt idx="96">
                  <c:v>39326</c:v>
                </c:pt>
                <c:pt idx="97">
                  <c:v>39321</c:v>
                </c:pt>
                <c:pt idx="98">
                  <c:v>39121</c:v>
                </c:pt>
                <c:pt idx="99">
                  <c:v>38227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D0E-469A-A3F0-922BA88135B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77607008"/>
        <c:axId val="377602696"/>
      </c:lineChart>
      <c:catAx>
        <c:axId val="377607008"/>
        <c:scaling>
          <c:orientation val="minMax"/>
        </c:scaling>
        <c:delete val="1"/>
        <c:axPos val="b"/>
        <c:majorTickMark val="none"/>
        <c:minorTickMark val="none"/>
        <c:tickLblPos val="nextTo"/>
        <c:crossAx val="377602696"/>
        <c:crosses val="autoZero"/>
        <c:auto val="1"/>
        <c:lblAlgn val="ctr"/>
        <c:lblOffset val="100"/>
        <c:noMultiLvlLbl val="0"/>
      </c:catAx>
      <c:valAx>
        <c:axId val="377602696"/>
        <c:scaling>
          <c:orientation val="minMax"/>
        </c:scaling>
        <c:delete val="0"/>
        <c:axPos val="l"/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776070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2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C0A60C-850A-4EA4-9C14-A8FE98B94505}" type="datetimeFigureOut">
              <a:rPr lang="en-US" smtClean="0"/>
              <a:t>1/14/20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E9AA13-E3FC-4BB6-B68D-5F0F5803D7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4050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6252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7655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8B90E-0779-4C36-915C-6F05FCD89456}" type="datetime1">
              <a:rPr lang="en-US" smtClean="0"/>
              <a:t>1/14/20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38820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080030"/>
            <a:ext cx="7886700" cy="461738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EA29D-D431-42FE-B7B6-AAE4454C77D3}" type="datetime1">
              <a:rPr lang="en-US" smtClean="0"/>
              <a:t>1/14/20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5"/>
          <p:cNvSpPr txBox="1">
            <a:spLocks/>
          </p:cNvSpPr>
          <p:nvPr userDrawn="1"/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65457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1209822"/>
            <a:ext cx="1971675" cy="4487594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223889"/>
            <a:ext cx="5800725" cy="4474885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D8A1E-EA8F-46C1-B891-AE0C00D9C314}" type="datetime1">
              <a:rPr lang="en-US" smtClean="0"/>
              <a:t>1/14/20</a:t>
            </a:fld>
            <a:endParaRPr lang="en-US"/>
          </a:p>
        </p:txBody>
      </p:sp>
      <p:sp>
        <p:nvSpPr>
          <p:cNvPr id="9" name="Title 1"/>
          <p:cNvSpPr txBox="1">
            <a:spLocks/>
          </p:cNvSpPr>
          <p:nvPr userDrawn="1"/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68280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111347"/>
            <a:ext cx="7886700" cy="51206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3EFC8-4232-4598-94F6-94C0EBAFC469}" type="datetime1">
              <a:rPr lang="en-US" smtClean="0"/>
              <a:t>1/14/20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68965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61074-1C18-4AE7-957D-F18524378C85}" type="datetime1">
              <a:rPr lang="en-US" smtClean="0"/>
              <a:t>1/14/20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1455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192583"/>
            <a:ext cx="3886200" cy="44766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192583"/>
            <a:ext cx="3886200" cy="44766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E256C-8D9A-4404-B47D-41A1AE514425}" type="datetime1">
              <a:rPr lang="en-US" smtClean="0"/>
              <a:t>1/14/20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03211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132519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956431"/>
            <a:ext cx="3868340" cy="37128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132519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956431"/>
            <a:ext cx="3887391" cy="37128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2154-9035-4012-8189-BAAB61C5A5EE}" type="datetime1">
              <a:rPr lang="en-US" smtClean="0"/>
              <a:t>1/14/20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75021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1/14/20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5218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6E382-4F61-4E24-BE1A-377EC83D0E3A}" type="datetime1">
              <a:rPr lang="en-US" smtClean="0"/>
              <a:t>1/14/20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/>
          <p:cNvSpPr txBox="1">
            <a:spLocks/>
          </p:cNvSpPr>
          <p:nvPr userDrawn="1"/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13343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1083212"/>
            <a:ext cx="4629150" cy="461420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097279"/>
            <a:ext cx="2949178" cy="460142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2EED6-FC16-45B9-B8C4-2BC5DBA88325}" type="datetime1">
              <a:rPr lang="en-US" smtClean="0"/>
              <a:t>1/14/20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2371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1139483"/>
            <a:ext cx="4629150" cy="451572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181686"/>
            <a:ext cx="2949178" cy="4477782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9512B-4F1D-43D7-8819-2F53FEF69650}" type="datetime1">
              <a:rPr lang="en-US" smtClean="0"/>
              <a:t>1/14/20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42475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108176"/>
            <a:ext cx="7886700" cy="5120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437B94-E2BF-44DC-ADC5-B05FC9934E9D}" type="datetime1">
              <a:rPr lang="en-US" smtClean="0"/>
              <a:t>1/14/20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pic>
        <p:nvPicPr>
          <p:cNvPr id="7" name="Picture 4" descr="Image result for gserm"/>
          <p:cNvPicPr>
            <a:picLocks noChangeAspect="1" noChangeArrowheads="1"/>
          </p:cNvPicPr>
          <p:nvPr userDrawn="1"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913"/>
          <a:stretch/>
        </p:blipFill>
        <p:spPr bwMode="auto">
          <a:xfrm>
            <a:off x="8182940" y="6288258"/>
            <a:ext cx="961060" cy="534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0209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GSERM: Text Mining &amp; NLP</a:t>
            </a:r>
            <a:br>
              <a:rPr lang="en-US" dirty="0"/>
            </a:br>
            <a:r>
              <a:rPr lang="en-US" dirty="0"/>
              <a:t>Sentiment Analysis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Ted Kwartler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8B90E-0779-4C36-915C-6F05FCD89456}" type="datetime1">
              <a:rPr lang="en-US" smtClean="0"/>
              <a:pPr/>
              <a:t>1/14/20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3041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1/14/20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Sentiment Polarity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699535" y="1640304"/>
            <a:ext cx="4114800" cy="43891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1800" kern="1200" dirty="0">
              <a:solidFill>
                <a:prstClr val="white"/>
              </a:solidFill>
              <a:latin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700588" y="1307220"/>
            <a:ext cx="4114800" cy="4572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2400" b="1" kern="1200" dirty="0">
                <a:solidFill>
                  <a:prstClr val="white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rPr>
              <a:t>Zipf’s Law</a:t>
            </a:r>
          </a:p>
        </p:txBody>
      </p:sp>
      <p:graphicFrame>
        <p:nvGraphicFramePr>
          <p:cNvPr id="8" name="Chart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51986773"/>
              </p:ext>
            </p:extLst>
          </p:nvPr>
        </p:nvGraphicFramePr>
        <p:xfrm>
          <a:off x="4771690" y="3263462"/>
          <a:ext cx="3931919" cy="249162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Rectangle 8"/>
          <p:cNvSpPr/>
          <p:nvPr/>
        </p:nvSpPr>
        <p:spPr>
          <a:xfrm>
            <a:off x="4770344" y="2218764"/>
            <a:ext cx="3943350" cy="82296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1600" b="1" kern="1200" dirty="0">
                <a:solidFill>
                  <a:prstClr val="white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rPr>
              <a:t>Many words in natural language but there is steep decline in everyday usage.  Follows a predictable pattern.  </a:t>
            </a:r>
          </a:p>
        </p:txBody>
      </p:sp>
      <p:sp>
        <p:nvSpPr>
          <p:cNvPr id="10" name="Rectangle 9"/>
          <p:cNvSpPr/>
          <p:nvPr/>
        </p:nvSpPr>
        <p:spPr>
          <a:xfrm>
            <a:off x="334477" y="1640304"/>
            <a:ext cx="4114800" cy="43891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0650" indent="-120650" defTabSz="457200">
              <a:buFont typeface="Arial" panose="020B0604020202020204" pitchFamily="34" charset="0"/>
              <a:buChar char="•"/>
            </a:pPr>
            <a:endParaRPr lang="en-US" sz="2000" b="1" kern="1200" dirty="0">
              <a:solidFill>
                <a:prstClr val="white"/>
              </a:solidFill>
              <a:latin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34477" y="1307220"/>
            <a:ext cx="4114800" cy="4572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2400" b="1" kern="1200" dirty="0">
                <a:solidFill>
                  <a:prstClr val="white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rPr>
              <a:t>Lexicon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54511" y="3779225"/>
            <a:ext cx="387473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0650" indent="-120650" defTabSz="457200">
              <a:buFont typeface="Arial" panose="020B0604020202020204" pitchFamily="34" charset="0"/>
              <a:buChar char="•"/>
            </a:pPr>
            <a:r>
              <a:rPr lang="en-US" sz="1800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library(</a:t>
            </a:r>
            <a:r>
              <a:rPr lang="en-US" sz="1800" kern="1200" dirty="0" err="1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qdap</a:t>
            </a:r>
            <a:r>
              <a:rPr lang="en-US" sz="1800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) </a:t>
            </a:r>
          </a:p>
          <a:p>
            <a:pPr marL="577850" lvl="1" indent="-120650" defTabSz="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polarity()</a:t>
            </a:r>
          </a:p>
          <a:p>
            <a:pPr marL="120650" indent="-120650" defTabSz="457200">
              <a:buFont typeface="Arial" panose="020B0604020202020204" pitchFamily="34" charset="0"/>
              <a:buChar char="•"/>
            </a:pPr>
            <a:endParaRPr lang="en-US" kern="1200" dirty="0">
              <a:solidFill>
                <a:prstClr val="black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120650" indent="-120650" defTabSz="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library(</a:t>
            </a:r>
            <a:r>
              <a:rPr lang="en-US" dirty="0" err="1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tidytext</a:t>
            </a:r>
            <a:r>
              <a:rPr lang="en-US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) &amp; library(</a:t>
            </a:r>
            <a:r>
              <a:rPr lang="en-US" dirty="0" err="1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dplyr</a:t>
            </a:r>
            <a:r>
              <a:rPr lang="en-US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)</a:t>
            </a:r>
          </a:p>
          <a:p>
            <a:pPr marL="577850" lvl="1" indent="-120650" defTabSz="45720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inner_join</a:t>
            </a:r>
            <a:r>
              <a:rPr lang="en-US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()</a:t>
            </a:r>
            <a:endParaRPr lang="en-US" kern="1200" dirty="0">
              <a:solidFill>
                <a:prstClr val="black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20202" y="2182905"/>
            <a:ext cx="3943350" cy="82296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1600" b="1" kern="1200" dirty="0">
                <a:solidFill>
                  <a:prstClr val="white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rPr>
              <a:t>Because of </a:t>
            </a:r>
            <a:r>
              <a:rPr lang="en-US" sz="1600" b="1" kern="1200" dirty="0" err="1">
                <a:solidFill>
                  <a:prstClr val="white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rPr>
              <a:t>Zipf’s</a:t>
            </a:r>
            <a:r>
              <a:rPr lang="en-US" sz="1600" b="1" kern="1200" dirty="0">
                <a:solidFill>
                  <a:prstClr val="white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rPr>
              <a:t> Law you can have </a:t>
            </a:r>
            <a:r>
              <a:rPr lang="en-US" sz="1600" b="1" kern="1200" dirty="0" err="1">
                <a:solidFill>
                  <a:prstClr val="white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rPr>
              <a:t>pos</a:t>
            </a:r>
            <a:r>
              <a:rPr lang="en-US" sz="1600" b="1" kern="1200" dirty="0">
                <a:solidFill>
                  <a:prstClr val="white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rPr>
              <a:t>/</a:t>
            </a:r>
            <a:r>
              <a:rPr lang="en-US" sz="1600" b="1" kern="1200" dirty="0" err="1">
                <a:solidFill>
                  <a:prstClr val="white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rPr>
              <a:t>neg</a:t>
            </a:r>
            <a:r>
              <a:rPr lang="en-US" sz="1600" b="1" kern="1200" dirty="0">
                <a:solidFill>
                  <a:prstClr val="white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rPr>
              <a:t> lexicons that do not encompass all possible terms.</a:t>
            </a:r>
          </a:p>
        </p:txBody>
      </p:sp>
    </p:spTree>
    <p:extLst>
      <p:ext uri="{BB962C8B-B14F-4D97-AF65-F5344CB8AC3E}">
        <p14:creationId xmlns:p14="http://schemas.microsoft.com/office/powerpoint/2010/main" val="5301070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1/14/20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Differences between Polarity &amp; Emotion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1026" name="Picture 2" descr="Image result for trap me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372" y="2287368"/>
            <a:ext cx="3581290" cy="2650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035973" y="2790496"/>
            <a:ext cx="438281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Surprise is an emotion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Some emotions can be positive &amp; negative</a:t>
            </a:r>
          </a:p>
          <a:p>
            <a:pPr lvl="1"/>
            <a:endParaRPr lang="en-US" sz="2400" dirty="0"/>
          </a:p>
        </p:txBody>
      </p:sp>
      <p:sp>
        <p:nvSpPr>
          <p:cNvPr id="8" name="Rectangle 7"/>
          <p:cNvSpPr/>
          <p:nvPr/>
        </p:nvSpPr>
        <p:spPr>
          <a:xfrm>
            <a:off x="4243388" y="2268917"/>
            <a:ext cx="4114800" cy="4572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2400" b="1" dirty="0">
                <a:solidFill>
                  <a:prstClr val="white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rPr>
              <a:t>Polarity isn’t an emotion</a:t>
            </a:r>
            <a:endParaRPr lang="en-US" sz="2400" b="1" kern="1200" dirty="0">
              <a:solidFill>
                <a:prstClr val="white"/>
              </a:solidFill>
              <a:latin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82543" y="5863407"/>
            <a:ext cx="8361679" cy="338554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1600" kern="1200" dirty="0">
                <a:solidFill>
                  <a:prstClr val="white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Surprise!  You won the lottery!!</a:t>
            </a:r>
          </a:p>
        </p:txBody>
      </p:sp>
    </p:spTree>
    <p:extLst>
      <p:ext uri="{BB962C8B-B14F-4D97-AF65-F5344CB8AC3E}">
        <p14:creationId xmlns:p14="http://schemas.microsoft.com/office/powerpoint/2010/main" val="34375789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1/14/20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Differences between Polarity &amp; Emotion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1026" name="Picture 2" descr="Image result for trap me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372" y="2287368"/>
            <a:ext cx="3581290" cy="2650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4243388" y="2268917"/>
            <a:ext cx="4114800" cy="4572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2400" b="1" dirty="0">
                <a:solidFill>
                  <a:prstClr val="white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rPr>
              <a:t>Polarity isn’t an emotion</a:t>
            </a:r>
            <a:endParaRPr lang="en-US" sz="2400" b="1" kern="1200" dirty="0">
              <a:solidFill>
                <a:prstClr val="white"/>
              </a:solidFill>
              <a:latin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82543" y="5863407"/>
            <a:ext cx="8361679" cy="338554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1600" kern="1200" dirty="0">
                <a:solidFill>
                  <a:prstClr val="white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Surprise!  You were hit by a bus!!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035973" y="2806262"/>
            <a:ext cx="438281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Surprise is an emotion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Some emotions can be positive &amp; negative</a:t>
            </a:r>
          </a:p>
          <a:p>
            <a:pPr lvl="1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618753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 bit more complex polarity</a:t>
            </a:r>
          </a:p>
        </p:txBody>
      </p:sp>
      <p:sp>
        <p:nvSpPr>
          <p:cNvPr id="8" name="Rectangle 7"/>
          <p:cNvSpPr/>
          <p:nvPr/>
        </p:nvSpPr>
        <p:spPr>
          <a:xfrm>
            <a:off x="334476" y="1159660"/>
            <a:ext cx="8484403" cy="49597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0650" indent="-120650" defTabSz="457200">
              <a:buFont typeface="Arial" panose="020B0604020202020204" pitchFamily="34" charset="0"/>
              <a:buChar char="•"/>
            </a:pPr>
            <a:endParaRPr lang="en-US" sz="2000" b="1" kern="1200" dirty="0">
              <a:solidFill>
                <a:prstClr val="white"/>
              </a:solidFill>
              <a:latin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34477" y="1157657"/>
            <a:ext cx="8484402" cy="4572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2400" b="1" u="sng" kern="1200" dirty="0">
                <a:solidFill>
                  <a:prstClr val="white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rPr>
              <a:t>Scoring</a:t>
            </a:r>
          </a:p>
        </p:txBody>
      </p:sp>
      <p:pic>
        <p:nvPicPr>
          <p:cNvPr id="3" name="Picture 2" descr="Screen Shot 2015-11-02 at 1.12.5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794463"/>
            <a:ext cx="4106183" cy="2631261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82543" y="4980530"/>
            <a:ext cx="8361679" cy="1077218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defTabSz="457200"/>
            <a:r>
              <a:rPr lang="en-US" sz="1600" kern="1200" dirty="0">
                <a:solidFill>
                  <a:prstClr val="white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First it looks for the polarized word.  Then identifies valence shifters (default 4 words before and two words after)  Amplifiers are assigned +.8 and de-amplifiers weight is constrained to -1.  Lastly the sum is divided by the square root of the total number of words in the passage.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754881" y="1674845"/>
            <a:ext cx="4063998" cy="3093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1125" indent="-111125" defTabSz="457200">
              <a:buFont typeface="Arial"/>
              <a:buChar char="•"/>
            </a:pPr>
            <a:r>
              <a:rPr lang="en-US" sz="1500" u="sng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Text 1: </a:t>
            </a:r>
            <a:r>
              <a:rPr lang="en-US" sz="1500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“love” was identified as positive.  The text has 5 words and so 1/</a:t>
            </a:r>
            <a:r>
              <a:rPr lang="en-US" sz="1500" kern="1200" dirty="0" err="1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sqrt</a:t>
            </a:r>
            <a:r>
              <a:rPr lang="en-US" sz="1500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(5) = .447</a:t>
            </a:r>
          </a:p>
          <a:p>
            <a:pPr marL="111125" indent="-111125" defTabSz="457200">
              <a:buFont typeface="Arial"/>
              <a:buChar char="•"/>
            </a:pPr>
            <a:endParaRPr lang="en-US" sz="1500" kern="1200" dirty="0">
              <a:solidFill>
                <a:prstClr val="black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111125" indent="-111125" defTabSz="457200">
              <a:buFont typeface="Arial"/>
              <a:buChar char="•"/>
            </a:pPr>
            <a:r>
              <a:rPr lang="en-US" sz="1500" u="sng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Text 2: </a:t>
            </a:r>
            <a:r>
              <a:rPr lang="en-US" sz="1500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“good” was identified positively.  So 1/</a:t>
            </a:r>
            <a:r>
              <a:rPr lang="en-US" sz="1500" kern="1200" dirty="0" err="1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sqrt</a:t>
            </a:r>
            <a:r>
              <a:rPr lang="en-US" sz="1500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(4)=.5</a:t>
            </a:r>
          </a:p>
          <a:p>
            <a:pPr marL="111125" indent="-111125" defTabSz="457200">
              <a:buFont typeface="Arial"/>
              <a:buChar char="•"/>
            </a:pPr>
            <a:endParaRPr lang="en-US" sz="1500" kern="1200" dirty="0">
              <a:solidFill>
                <a:prstClr val="black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111125" indent="-111125" defTabSz="457200">
              <a:buFont typeface="Arial"/>
              <a:buChar char="•"/>
            </a:pPr>
            <a:r>
              <a:rPr lang="en-US" sz="1500" u="sng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Text 3: </a:t>
            </a:r>
            <a:r>
              <a:rPr lang="en-US" sz="1500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“good” was found along with the amplifier “very”.  So (.8+1)/</a:t>
            </a:r>
            <a:r>
              <a:rPr lang="en-US" sz="1500" kern="1200" dirty="0" err="1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sqrt</a:t>
            </a:r>
            <a:r>
              <a:rPr lang="en-US" sz="1500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(5)=.805</a:t>
            </a:r>
          </a:p>
          <a:p>
            <a:pPr marL="111125" indent="-111125" defTabSz="457200">
              <a:buFont typeface="Arial"/>
              <a:buChar char="•"/>
            </a:pPr>
            <a:endParaRPr lang="en-US" sz="1500" kern="1200" dirty="0">
              <a:solidFill>
                <a:prstClr val="black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111125" indent="-111125" defTabSz="457200">
              <a:buFont typeface="Arial"/>
              <a:buChar char="•"/>
            </a:pPr>
            <a:r>
              <a:rPr lang="en-US" sz="1500" u="sng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Text 4: </a:t>
            </a:r>
            <a:r>
              <a:rPr lang="en-US" sz="1500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hard and like cancel each other out so the polarity is zero. 1-1/</a:t>
            </a:r>
            <a:r>
              <a:rPr lang="en-US" sz="1500" kern="1200" dirty="0" err="1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sqrt</a:t>
            </a:r>
            <a:r>
              <a:rPr lang="en-US" sz="1500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(9)=0</a:t>
            </a:r>
          </a:p>
          <a:p>
            <a:pPr marL="111125" indent="-111125" defTabSz="457200">
              <a:buFont typeface="Arial"/>
              <a:buChar char="•"/>
            </a:pPr>
            <a:endParaRPr lang="en-US" sz="1500" kern="1200" dirty="0">
              <a:solidFill>
                <a:prstClr val="black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111125" indent="-111125" defTabSz="457200">
              <a:buFont typeface="Arial"/>
              <a:buChar char="•"/>
            </a:pPr>
            <a:r>
              <a:rPr lang="en-US" sz="1500" u="sng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Text 5: </a:t>
            </a:r>
            <a:r>
              <a:rPr lang="en-US" sz="1500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“hard” is -1/</a:t>
            </a:r>
            <a:r>
              <a:rPr lang="en-US" sz="1500" kern="1200" dirty="0" err="1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sqrt</a:t>
            </a:r>
            <a:r>
              <a:rPr lang="en-US" sz="1500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(4)=-.50</a:t>
            </a:r>
          </a:p>
        </p:txBody>
      </p:sp>
      <p:sp>
        <p:nvSpPr>
          <p:cNvPr id="11" name="Footer Placeholder 5">
            <a:extLst>
              <a:ext uri="{FF2B5EF4-FFF2-40B4-BE49-F238E27FC236}">
                <a16:creationId xmlns:a16="http://schemas.microsoft.com/office/drawing/2014/main" id="{966A28C3-CD6B-42ED-BBBD-47C0AC8CD3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26837237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1/14/20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use our computers!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2050" name="Picture 2" descr="Image result for get to it me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416" y="1773566"/>
            <a:ext cx="4391025" cy="3838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297214" y="2017986"/>
            <a:ext cx="30548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Open </a:t>
            </a:r>
            <a:r>
              <a:rPr lang="en-US" dirty="0" err="1"/>
              <a:t>A_polarity</a:t>
            </a:r>
            <a:r>
              <a:rPr lang="en-US" dirty="0"/>
              <a:t> </a:t>
            </a:r>
            <a:r>
              <a:rPr lang="en-US" dirty="0" err="1"/>
              <a:t>explanation.R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7400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In reality sentiment is more complex.</a:t>
            </a:r>
          </a:p>
        </p:txBody>
      </p:sp>
      <p:sp>
        <p:nvSpPr>
          <p:cNvPr id="4" name="Rectangle 3"/>
          <p:cNvSpPr/>
          <p:nvPr/>
        </p:nvSpPr>
        <p:spPr>
          <a:xfrm>
            <a:off x="4699535" y="1640304"/>
            <a:ext cx="4114800" cy="43891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1800" kern="1200" dirty="0">
              <a:solidFill>
                <a:prstClr val="white"/>
              </a:solidFill>
              <a:latin typeface="Arial Unicode MS" panose="020B0604020202020204" pitchFamily="34" charset="-128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34477" y="1640304"/>
            <a:ext cx="4114800" cy="43891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0650" indent="-120650" defTabSz="457200">
              <a:buFont typeface="Arial" panose="020B0604020202020204" pitchFamily="34" charset="0"/>
              <a:buChar char="•"/>
            </a:pPr>
            <a:endParaRPr lang="en-US" sz="2000" b="1" kern="1200" dirty="0">
              <a:solidFill>
                <a:prstClr val="white"/>
              </a:solidFill>
              <a:latin typeface="Arial Unicode MS" panose="020B0604020202020204" pitchFamily="34" charset="-128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9156" y="1842324"/>
            <a:ext cx="4343400" cy="4404208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4700588" y="1638300"/>
            <a:ext cx="4114800" cy="4572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2400" u="sng" kern="1200" dirty="0" err="1">
                <a:solidFill>
                  <a:prstClr val="white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rPr>
              <a:t>Plutchik’s</a:t>
            </a:r>
            <a:r>
              <a:rPr lang="en-US" sz="2400" u="sng" kern="1200" dirty="0">
                <a:solidFill>
                  <a:prstClr val="white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rPr>
              <a:t> Wheel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386" y="2712600"/>
            <a:ext cx="3657600" cy="2708881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334477" y="1638300"/>
            <a:ext cx="4114800" cy="4572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2400" b="1" u="sng" kern="1200" dirty="0">
                <a:solidFill>
                  <a:prstClr val="white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rPr>
              <a:t>Many </a:t>
            </a:r>
            <a:r>
              <a:rPr lang="en-US" sz="2400" b="1" u="sng" kern="1200" dirty="0" err="1">
                <a:solidFill>
                  <a:prstClr val="white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rPr>
              <a:t>Many</a:t>
            </a:r>
            <a:r>
              <a:rPr lang="en-US" sz="2400" b="1" u="sng" kern="1200" dirty="0">
                <a:solidFill>
                  <a:prstClr val="white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rPr>
              <a:t> Emoji</a:t>
            </a:r>
          </a:p>
        </p:txBody>
      </p:sp>
      <p:sp>
        <p:nvSpPr>
          <p:cNvPr id="10" name="Footer Placeholder 5">
            <a:extLst>
              <a:ext uri="{FF2B5EF4-FFF2-40B4-BE49-F238E27FC236}">
                <a16:creationId xmlns:a16="http://schemas.microsoft.com/office/drawing/2014/main" id="{C09DC8F7-4C2F-4DF4-B74B-D5AF89C934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4393253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34477" y="1640304"/>
            <a:ext cx="8479858" cy="43891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0650" indent="-120650" defTabSz="457200">
              <a:buFont typeface="Arial" panose="020B0604020202020204" pitchFamily="34" charset="0"/>
              <a:buChar char="•"/>
            </a:pPr>
            <a:endParaRPr lang="en-US" sz="2000" b="1" kern="1200" dirty="0">
              <a:solidFill>
                <a:prstClr val="white"/>
              </a:solidFill>
              <a:latin typeface="Arial Unicode MS" panose="020B0604020202020204" pitchFamily="34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err="1"/>
              <a:t>Kanjoya’s</a:t>
            </a:r>
            <a:r>
              <a:rPr lang="en-US" sz="3600" dirty="0"/>
              <a:t> Experience Corpus</a:t>
            </a:r>
          </a:p>
        </p:txBody>
      </p:sp>
      <p:pic>
        <p:nvPicPr>
          <p:cNvPr id="9" name="Picture 8" descr="Screen Shot 2015-05-21 at 12.45.4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2457" y="1640303"/>
            <a:ext cx="5859087" cy="4364335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5909F2-D8C5-458B-AF6B-010B6E2BCD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41828677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1/14/20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73421" y="365126"/>
            <a:ext cx="8341929" cy="591477"/>
          </a:xfrm>
        </p:spPr>
        <p:txBody>
          <a:bodyPr/>
          <a:lstStyle/>
          <a:p>
            <a:r>
              <a:rPr lang="en-US" dirty="0"/>
              <a:t>Tidy Data Formats are structured differently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17</a:t>
            </a:fld>
            <a:endParaRPr 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C4D17DA-10C0-4D66-98BE-6ADB82890F25}"/>
              </a:ext>
            </a:extLst>
          </p:cNvPr>
          <p:cNvGraphicFramePr>
            <a:graphicFrameLocks noGrp="1"/>
          </p:cNvGraphicFramePr>
          <p:nvPr/>
        </p:nvGraphicFramePr>
        <p:xfrm>
          <a:off x="628650" y="2844349"/>
          <a:ext cx="3513457" cy="2225040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7019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72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72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721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448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7500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000" kern="1200" dirty="0">
                        <a:solidFill>
                          <a:schemeClr val="dk1"/>
                        </a:solidFill>
                        <a:latin typeface="Arial Unicode MS" panose="020B0604020202020204" pitchFamily="34" charset="-128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Term1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Term2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Term3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Term_n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bg1"/>
                          </a:solidFill>
                          <a:latin typeface="Arial Unicode MS" panose="020B0604020202020204" pitchFamily="34" charset="-128"/>
                        </a:rPr>
                        <a:t>Tweet1</a:t>
                      </a:r>
                    </a:p>
                  </a:txBody>
                  <a:tcP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1</a:t>
                      </a:r>
                    </a:p>
                  </a:txBody>
                  <a:tcP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1</a:t>
                      </a:r>
                    </a:p>
                  </a:txBody>
                  <a:tcP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bg1"/>
                          </a:solidFill>
                          <a:latin typeface="Arial Unicode MS" panose="020B0604020202020204" pitchFamily="34" charset="-128"/>
                        </a:rPr>
                        <a:t>Tweet2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1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bg1"/>
                          </a:solidFill>
                          <a:latin typeface="Arial Unicode MS" panose="020B0604020202020204" pitchFamily="34" charset="-128"/>
                        </a:rPr>
                        <a:t>Tweet3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3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bg1"/>
                          </a:solidFill>
                          <a:latin typeface="Arial Unicode MS" panose="020B0604020202020204" pitchFamily="34" charset="-128"/>
                        </a:rPr>
                        <a:t>…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1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1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bg1"/>
                          </a:solidFill>
                          <a:latin typeface="Arial Unicode MS" panose="020B0604020202020204" pitchFamily="34" charset="-128"/>
                        </a:rPr>
                        <a:t>Tweet_n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1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954BE713-5D5B-4EF8-BA05-3C4EC246EE00}"/>
              </a:ext>
            </a:extLst>
          </p:cNvPr>
          <p:cNvSpPr/>
          <p:nvPr/>
        </p:nvSpPr>
        <p:spPr>
          <a:xfrm>
            <a:off x="628650" y="2464118"/>
            <a:ext cx="3513457" cy="365760"/>
          </a:xfrm>
          <a:prstGeom prst="rect">
            <a:avLst/>
          </a:prstGeom>
          <a:solidFill>
            <a:schemeClr val="accent3"/>
          </a:solidFill>
          <a:ln w="952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900" tIns="88900" rIns="88900" bIns="88900" rtlCol="0" anchor="ctr"/>
          <a:lstStyle/>
          <a:p>
            <a:r>
              <a:rPr lang="en-US" sz="1200" b="1" dirty="0">
                <a:solidFill>
                  <a:schemeClr val="bg1"/>
                </a:solidFill>
              </a:rPr>
              <a:t>Document Term Matrix</a:t>
            </a:r>
          </a:p>
        </p:txBody>
      </p:sp>
      <p:sp>
        <p:nvSpPr>
          <p:cNvPr id="8" name="Isosceles Triangle 7"/>
          <p:cNvSpPr/>
          <p:nvPr/>
        </p:nvSpPr>
        <p:spPr>
          <a:xfrm rot="5400000">
            <a:off x="3594537" y="3689133"/>
            <a:ext cx="2175642" cy="630621"/>
          </a:xfrm>
          <a:prstGeom prst="triangl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4C4D17DA-10C0-4D66-98BE-6ADB82890F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8555955"/>
              </p:ext>
            </p:extLst>
          </p:nvPr>
        </p:nvGraphicFramePr>
        <p:xfrm>
          <a:off x="5663946" y="2539549"/>
          <a:ext cx="2565654" cy="2966720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10567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996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0932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Document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Term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count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Tweet1</a:t>
                      </a:r>
                    </a:p>
                  </a:txBody>
                  <a:tcP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Term2</a:t>
                      </a:r>
                    </a:p>
                  </a:txBody>
                  <a:tcP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1</a:t>
                      </a:r>
                    </a:p>
                  </a:txBody>
                  <a:tcP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Twee1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term3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1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Tweet2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Term2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1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Tweet3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Term…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3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Tweet…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Term…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1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Tweet…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err="1">
                          <a:latin typeface="Arial Unicode MS" panose="020B0604020202020204" pitchFamily="34" charset="-128"/>
                        </a:rPr>
                        <a:t>Term_n</a:t>
                      </a:r>
                      <a:endParaRPr lang="en-US" sz="1000" dirty="0">
                        <a:latin typeface="Arial Unicode MS" panose="020B0604020202020204" pitchFamily="34" charset="-128"/>
                      </a:endParaRP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1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 err="1">
                          <a:latin typeface="Arial Unicode MS" panose="020B0604020202020204" pitchFamily="34" charset="-128"/>
                        </a:rPr>
                        <a:t>Tweet_n</a:t>
                      </a:r>
                      <a:endParaRPr lang="en-US" sz="1000" dirty="0">
                        <a:latin typeface="Arial Unicode MS" panose="020B0604020202020204" pitchFamily="34" charset="-128"/>
                      </a:endParaRP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Term…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1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954BE713-5D5B-4EF8-BA05-3C4EC246EE00}"/>
              </a:ext>
            </a:extLst>
          </p:cNvPr>
          <p:cNvSpPr/>
          <p:nvPr/>
        </p:nvSpPr>
        <p:spPr>
          <a:xfrm>
            <a:off x="5677841" y="2159317"/>
            <a:ext cx="2535994" cy="378931"/>
          </a:xfrm>
          <a:prstGeom prst="rect">
            <a:avLst/>
          </a:prstGeom>
          <a:solidFill>
            <a:schemeClr val="accent3"/>
          </a:solidFill>
          <a:ln w="952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900" tIns="88900" rIns="88900" bIns="88900" rtlCol="0" anchor="ctr"/>
          <a:lstStyle/>
          <a:p>
            <a:r>
              <a:rPr lang="en-US" sz="1200" b="1" dirty="0">
                <a:solidFill>
                  <a:schemeClr val="bg1"/>
                </a:solidFill>
              </a:rPr>
              <a:t>Tidy Form (Triplet, Dense Data)</a:t>
            </a:r>
          </a:p>
        </p:txBody>
      </p:sp>
    </p:spTree>
    <p:extLst>
      <p:ext uri="{BB962C8B-B14F-4D97-AF65-F5344CB8AC3E}">
        <p14:creationId xmlns:p14="http://schemas.microsoft.com/office/powerpoint/2010/main" val="22074145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1/14/20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pipe operator…%&gt;%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4098" name="Picture 2" descr="Image result for this is not a pipe me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202" y="1103585"/>
            <a:ext cx="4808483" cy="4808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49400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1/14/20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Tidy data uses %&gt;% to forward objects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940A206-84F1-4CFE-A274-27868154639E}"/>
              </a:ext>
            </a:extLst>
          </p:cNvPr>
          <p:cNvSpPr/>
          <p:nvPr/>
        </p:nvSpPr>
        <p:spPr>
          <a:xfrm>
            <a:off x="93786" y="1486900"/>
            <a:ext cx="8944706" cy="9144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Tidytext</a:t>
            </a:r>
            <a:r>
              <a:rPr lang="en-US" sz="1600" dirty="0"/>
              <a:t> is part of the tidy universe including </a:t>
            </a:r>
            <a:r>
              <a:rPr lang="en-US" sz="1600" dirty="0" err="1"/>
              <a:t>ggplot</a:t>
            </a:r>
            <a:r>
              <a:rPr lang="en-US" sz="1600" dirty="0"/>
              <a:t> and </a:t>
            </a:r>
            <a:r>
              <a:rPr lang="en-US" sz="1600" dirty="0" err="1"/>
              <a:t>dplyr</a:t>
            </a:r>
            <a:r>
              <a:rPr lang="en-US" sz="1600" dirty="0"/>
              <a:t>.  Code is structured so it is more easily read using the %&gt;%.   The data format is a </a:t>
            </a:r>
            <a:r>
              <a:rPr lang="en-US" sz="1600" dirty="0" err="1"/>
              <a:t>tibble</a:t>
            </a:r>
            <a:r>
              <a:rPr lang="en-US" sz="1600" dirty="0"/>
              <a:t> and is in “tidy” format (long form).</a:t>
            </a: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39FFFAF3-C96C-462B-B199-570A86DECD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5046" y="3433381"/>
            <a:ext cx="7253909" cy="33855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mtcars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%&gt;%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group_by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cyl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%&gt;% mutate(rank =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min_rank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desc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(mpg)))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8D0FEC3-CC7F-4699-A9B3-61C9844AF549}"/>
              </a:ext>
            </a:extLst>
          </p:cNvPr>
          <p:cNvSpPr txBox="1"/>
          <p:nvPr/>
        </p:nvSpPr>
        <p:spPr>
          <a:xfrm>
            <a:off x="93786" y="5718412"/>
            <a:ext cx="8944706" cy="307777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This reads as “Using the </a:t>
            </a:r>
            <a:r>
              <a:rPr lang="en-US" sz="1400" dirty="0" err="1"/>
              <a:t>mtcars</a:t>
            </a:r>
            <a:r>
              <a:rPr lang="en-US" sz="1400" dirty="0"/>
              <a:t> object </a:t>
            </a:r>
            <a:r>
              <a:rPr lang="en-US" sz="1400" i="1" dirty="0"/>
              <a:t>then</a:t>
            </a:r>
            <a:r>
              <a:rPr lang="en-US" sz="1400" dirty="0"/>
              <a:t> group by the </a:t>
            </a:r>
            <a:r>
              <a:rPr lang="en-US" sz="1400" dirty="0" err="1"/>
              <a:t>cyl</a:t>
            </a:r>
            <a:r>
              <a:rPr lang="en-US" sz="1400" dirty="0"/>
              <a:t> vector </a:t>
            </a:r>
            <a:r>
              <a:rPr lang="en-US" sz="1400" i="1" dirty="0"/>
              <a:t>then</a:t>
            </a:r>
            <a:r>
              <a:rPr lang="en-US" sz="1400" dirty="0"/>
              <a:t> mutate a new variable called rank.</a:t>
            </a:r>
          </a:p>
        </p:txBody>
      </p:sp>
    </p:spTree>
    <p:extLst>
      <p:ext uri="{BB962C8B-B14F-4D97-AF65-F5344CB8AC3E}">
        <p14:creationId xmlns:p14="http://schemas.microsoft.com/office/powerpoint/2010/main" val="18196286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Agenda </a:t>
            </a:r>
            <a:r>
              <a:rPr lang="en-US" i="1"/>
              <a:t>– all times are suggested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28014042"/>
              </p:ext>
            </p:extLst>
          </p:nvPr>
        </p:nvGraphicFramePr>
        <p:xfrm>
          <a:off x="628650" y="1111250"/>
          <a:ext cx="7887506" cy="3342005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384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82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907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Start</a:t>
                      </a:r>
                    </a:p>
                  </a:txBody>
                  <a:tcPr marL="8776" marR="8776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End</a:t>
                      </a:r>
                    </a:p>
                  </a:txBody>
                  <a:tcPr marL="8776" marR="8776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Wednesday</a:t>
                      </a:r>
                    </a:p>
                  </a:txBody>
                  <a:tcPr marL="8776" marR="8776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baseline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8:45</a:t>
                      </a:r>
                    </a:p>
                  </a:txBody>
                  <a:tcPr marL="8776" marR="8776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baseline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9:15</a:t>
                      </a:r>
                    </a:p>
                  </a:txBody>
                  <a:tcPr marL="8776" marR="8776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Coffee</a:t>
                      </a:r>
                    </a:p>
                  </a:txBody>
                  <a:tcPr marL="8776" marR="8776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baseline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9:15</a:t>
                      </a:r>
                    </a:p>
                  </a:txBody>
                  <a:tcPr marL="8776" marR="8776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9:30</a:t>
                      </a:r>
                    </a:p>
                  </a:txBody>
                  <a:tcPr marL="8776" marR="8776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8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Review Q/A from yesterday</a:t>
                      </a:r>
                    </a:p>
                  </a:txBody>
                  <a:tcPr marL="8776" marR="8776" marT="9525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9:30</a:t>
                      </a:r>
                    </a:p>
                  </a:txBody>
                  <a:tcPr marL="8776" marR="8776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10:45</a:t>
                      </a:r>
                    </a:p>
                  </a:txBody>
                  <a:tcPr marL="8776" marR="8776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Polarity &amp; Sentiment</a:t>
                      </a:r>
                    </a:p>
                  </a:txBody>
                  <a:tcPr marL="8776" marR="8776" marT="9525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10:45</a:t>
                      </a:r>
                    </a:p>
                  </a:txBody>
                  <a:tcPr marL="8776" marR="8776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11:00</a:t>
                      </a:r>
                    </a:p>
                  </a:txBody>
                  <a:tcPr marL="8776" marR="8776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Break</a:t>
                      </a:r>
                    </a:p>
                  </a:txBody>
                  <a:tcPr marL="8776" marR="8776" marT="9525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11:00</a:t>
                      </a:r>
                    </a:p>
                  </a:txBody>
                  <a:tcPr marL="8776" marR="8776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12:00</a:t>
                      </a:r>
                    </a:p>
                  </a:txBody>
                  <a:tcPr marL="8776" marR="8776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Topic</a:t>
                      </a:r>
                      <a:r>
                        <a:rPr lang="en-US" sz="18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Modeling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76" marR="8776" marT="9525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12:00</a:t>
                      </a:r>
                    </a:p>
                  </a:txBody>
                  <a:tcPr marL="8776" marR="8776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1:30</a:t>
                      </a:r>
                    </a:p>
                  </a:txBody>
                  <a:tcPr marL="8776" marR="8776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Lunch</a:t>
                      </a:r>
                    </a:p>
                  </a:txBody>
                  <a:tcPr marL="8776" marR="8776" marT="9525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1:30</a:t>
                      </a:r>
                    </a:p>
                  </a:txBody>
                  <a:tcPr marL="8776" marR="8776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2:30</a:t>
                      </a:r>
                    </a:p>
                  </a:txBody>
                  <a:tcPr marL="8776" marR="8776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K-Means, Spherical</a:t>
                      </a:r>
                      <a:r>
                        <a:rPr lang="en-US" sz="18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K-Mean, K-</a:t>
                      </a:r>
                      <a:r>
                        <a:rPr lang="en-US" sz="1800" b="0" i="0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Mediod</a:t>
                      </a:r>
                      <a:r>
                        <a:rPr lang="en-US" sz="18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Clustering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76" marR="8776" marT="9525" marB="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2:30</a:t>
                      </a:r>
                    </a:p>
                  </a:txBody>
                  <a:tcPr marL="8776" marR="8776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3:15</a:t>
                      </a:r>
                    </a:p>
                  </a:txBody>
                  <a:tcPr marL="8776" marR="8776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Lab</a:t>
                      </a:r>
                    </a:p>
                  </a:txBody>
                  <a:tcPr marL="8776" marR="8776" marT="9525" marB="0" anchor="b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9E99B-5349-415A-8E56-8E989211A366}" type="datetime1">
              <a:rPr lang="en-US" smtClean="0"/>
              <a:t>1/14/20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9031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1/14/20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this exercise we will examine song lyrics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321A06-9471-48C7-B813-FF43E5D3F2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442" y="1264820"/>
            <a:ext cx="6315075" cy="394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1903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C96ADC6-A8AF-4177-80C3-00592755C6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pPr/>
              <a:t>1/14/20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F6055C4-6C20-45AD-A381-AF38F6DD44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717" y="365126"/>
            <a:ext cx="8623738" cy="591477"/>
          </a:xfrm>
        </p:spPr>
        <p:txBody>
          <a:bodyPr/>
          <a:lstStyle/>
          <a:p>
            <a:r>
              <a:rPr lang="en-US" sz="2800" dirty="0"/>
              <a:t>Sentiment the Tidy Way uses joins with existing lexicons</a:t>
            </a:r>
          </a:p>
        </p:txBody>
      </p:sp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743436D9-66D6-480D-8753-218AB28414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-96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A44E92-3086-4AF5-BE02-6B5834CCC3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2F0EB7-915F-4604-B924-BE5C5A1D1E39}"/>
              </a:ext>
            </a:extLst>
          </p:cNvPr>
          <p:cNvSpPr txBox="1"/>
          <p:nvPr/>
        </p:nvSpPr>
        <p:spPr>
          <a:xfrm>
            <a:off x="251020" y="1302432"/>
            <a:ext cx="8498842" cy="329320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defTabSz="457200"/>
            <a:r>
              <a:rPr lang="en-US" sz="16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##Tidy Sentiment Analysis</a:t>
            </a:r>
          </a:p>
          <a:p>
            <a:pPr defTabSz="457200"/>
            <a:r>
              <a:rPr lang="en-US" sz="16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data(sentiments)</a:t>
            </a:r>
          </a:p>
          <a:p>
            <a:pPr defTabSz="457200"/>
            <a:r>
              <a:rPr lang="en-US" sz="16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sentiments</a:t>
            </a:r>
          </a:p>
          <a:p>
            <a:pPr defTabSz="457200"/>
            <a:endParaRPr lang="en-US" sz="1600" kern="1200" dirty="0">
              <a:solidFill>
                <a:prstClr val="black"/>
              </a:solidFill>
              <a:latin typeface="Consolas" panose="020B0609020204030204" pitchFamily="49" charset="0"/>
              <a:ea typeface="Arial Unicode MS" panose="020B0604020202020204" pitchFamily="34" charset="-128"/>
              <a:cs typeface="Consolas" panose="020B0609020204030204" pitchFamily="49" charset="0"/>
            </a:endParaRPr>
          </a:p>
          <a:p>
            <a:pPr defTabSz="457200"/>
            <a:r>
              <a:rPr lang="en-US" sz="16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#</a:t>
            </a:r>
            <a:r>
              <a:rPr lang="en-US" sz="1600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Stopwords</a:t>
            </a:r>
            <a:endParaRPr lang="en-US" sz="1600" kern="1200" dirty="0">
              <a:solidFill>
                <a:prstClr val="black"/>
              </a:solidFill>
              <a:latin typeface="Consolas" panose="020B0609020204030204" pitchFamily="49" charset="0"/>
              <a:ea typeface="Arial Unicode MS" panose="020B0604020202020204" pitchFamily="34" charset="-128"/>
              <a:cs typeface="Consolas" panose="020B0609020204030204" pitchFamily="49" charset="0"/>
            </a:endParaRPr>
          </a:p>
          <a:p>
            <a:pPr defTabSz="457200"/>
            <a:r>
              <a:rPr lang="en-US" sz="16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data(</a:t>
            </a:r>
            <a:r>
              <a:rPr lang="en-US" sz="1600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stop_words</a:t>
            </a:r>
            <a:r>
              <a:rPr lang="en-US" sz="16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)</a:t>
            </a:r>
          </a:p>
          <a:p>
            <a:pPr defTabSz="457200"/>
            <a:r>
              <a:rPr lang="en-US" sz="1600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stop_words</a:t>
            </a:r>
            <a:endParaRPr lang="en-US" sz="1600" kern="1200" dirty="0">
              <a:solidFill>
                <a:prstClr val="black"/>
              </a:solidFill>
              <a:latin typeface="Consolas" panose="020B0609020204030204" pitchFamily="49" charset="0"/>
              <a:ea typeface="Arial Unicode MS" panose="020B0604020202020204" pitchFamily="34" charset="-128"/>
              <a:cs typeface="Consolas" panose="020B0609020204030204" pitchFamily="49" charset="0"/>
            </a:endParaRPr>
          </a:p>
          <a:p>
            <a:pPr defTabSz="457200"/>
            <a:endParaRPr lang="en-US" sz="1600" kern="1200" dirty="0">
              <a:solidFill>
                <a:prstClr val="black"/>
              </a:solidFill>
              <a:latin typeface="Consolas" panose="020B0609020204030204" pitchFamily="49" charset="0"/>
              <a:ea typeface="Arial Unicode MS" panose="020B0604020202020204" pitchFamily="34" charset="-128"/>
              <a:cs typeface="Consolas" panose="020B0609020204030204" pitchFamily="49" charset="0"/>
            </a:endParaRPr>
          </a:p>
          <a:p>
            <a:pPr defTabSz="457200"/>
            <a:r>
              <a:rPr lang="en-US" sz="16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#Add </a:t>
            </a:r>
            <a:r>
              <a:rPr lang="en-US" sz="1600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stopwords</a:t>
            </a:r>
            <a:endParaRPr lang="en-US" sz="1600" kern="1200" dirty="0">
              <a:solidFill>
                <a:prstClr val="black"/>
              </a:solidFill>
              <a:latin typeface="Consolas" panose="020B0609020204030204" pitchFamily="49" charset="0"/>
              <a:ea typeface="Arial Unicode MS" panose="020B0604020202020204" pitchFamily="34" charset="-128"/>
              <a:cs typeface="Consolas" panose="020B0609020204030204" pitchFamily="49" charset="0"/>
            </a:endParaRPr>
          </a:p>
          <a:p>
            <a:pPr defTabSz="457200"/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st</a:t>
            </a:r>
            <a:r>
              <a:rPr lang="en-US" sz="16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ops &lt;- </a:t>
            </a:r>
            <a:r>
              <a:rPr lang="en-US" sz="1600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data.frame</a:t>
            </a:r>
            <a:r>
              <a:rPr lang="en-US" sz="16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(word=c('</a:t>
            </a:r>
            <a:r>
              <a:rPr lang="en-US" sz="1600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amp','beer</a:t>
            </a:r>
            <a:r>
              <a:rPr lang="en-US" sz="16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'),</a:t>
            </a:r>
          </a:p>
          <a:p>
            <a:pPr defTabSz="457200"/>
            <a:r>
              <a:rPr lang="en-US" sz="16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lexicon='custom')</a:t>
            </a:r>
          </a:p>
          <a:p>
            <a:pPr defTabSz="457200"/>
            <a:endParaRPr lang="en-US" sz="1600" kern="1200" dirty="0">
              <a:solidFill>
                <a:prstClr val="black"/>
              </a:solidFill>
              <a:latin typeface="Consolas" panose="020B0609020204030204" pitchFamily="49" charset="0"/>
              <a:ea typeface="Arial Unicode MS" panose="020B0604020202020204" pitchFamily="34" charset="-128"/>
              <a:cs typeface="Consolas" panose="020B0609020204030204" pitchFamily="49" charset="0"/>
            </a:endParaRPr>
          </a:p>
          <a:p>
            <a:pPr defTabSz="457200"/>
            <a:r>
              <a:rPr lang="en-US" sz="1600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stop_words</a:t>
            </a:r>
            <a:r>
              <a:rPr lang="en-US" sz="16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&lt;- </a:t>
            </a:r>
            <a:r>
              <a:rPr lang="en-US" sz="1600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rbind</a:t>
            </a:r>
            <a:r>
              <a:rPr lang="en-US" sz="16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(</a:t>
            </a:r>
            <a:r>
              <a:rPr lang="en-US" sz="1600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stop_words,custom.stopwords</a:t>
            </a:r>
            <a:r>
              <a:rPr lang="en-US" sz="16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932E47B-F3E8-49D2-9CF5-97AF5D9650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4318" y="1456071"/>
            <a:ext cx="2360528" cy="163865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80EA188-0469-4FB5-9638-7F6F8A19DC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2383" y="3363701"/>
            <a:ext cx="2171700" cy="21621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EAA6644-F319-2B4B-9E8F-72DE7284DB96}"/>
              </a:ext>
            </a:extLst>
          </p:cNvPr>
          <p:cNvSpPr txBox="1"/>
          <p:nvPr/>
        </p:nvSpPr>
        <p:spPr>
          <a:xfrm>
            <a:off x="107576" y="6145306"/>
            <a:ext cx="78005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* Due to some changes, the first time you use a sentiment lexicon, you will be asked to download.  This is due to licensing.</a:t>
            </a:r>
          </a:p>
        </p:txBody>
      </p:sp>
    </p:spTree>
    <p:extLst>
      <p:ext uri="{BB962C8B-B14F-4D97-AF65-F5344CB8AC3E}">
        <p14:creationId xmlns:p14="http://schemas.microsoft.com/office/powerpoint/2010/main" val="1756211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1/14/20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36483" y="365126"/>
            <a:ext cx="8278867" cy="591477"/>
          </a:xfrm>
        </p:spPr>
        <p:txBody>
          <a:bodyPr/>
          <a:lstStyle/>
          <a:p>
            <a:r>
              <a:rPr lang="en-US" dirty="0"/>
              <a:t>Tidy can seem complicated but not impossible.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BB0477-481A-4E1A-8DDD-E4574ACCF9CE}"/>
              </a:ext>
            </a:extLst>
          </p:cNvPr>
          <p:cNvSpPr/>
          <p:nvPr/>
        </p:nvSpPr>
        <p:spPr>
          <a:xfrm>
            <a:off x="685799" y="2754501"/>
            <a:ext cx="3381375" cy="5847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 defTabSz="457200"/>
            <a:r>
              <a:rPr lang="en-US" sz="1600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all.tidy</a:t>
            </a:r>
            <a:r>
              <a:rPr lang="en-US" sz="16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&lt;- </a:t>
            </a:r>
            <a:r>
              <a:rPr lang="en-US" sz="1600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all.tidy</a:t>
            </a:r>
            <a:r>
              <a:rPr lang="en-US" sz="16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%&gt;%</a:t>
            </a:r>
          </a:p>
          <a:p>
            <a:pPr defTabSz="457200"/>
            <a:r>
              <a:rPr lang="en-US" sz="16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</a:t>
            </a:r>
            <a:r>
              <a:rPr lang="en-US" sz="1600" u="sng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anti_join</a:t>
            </a:r>
            <a:r>
              <a:rPr lang="en-US" sz="16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(</a:t>
            </a:r>
            <a:r>
              <a:rPr lang="en-US" sz="1600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stop_words</a:t>
            </a:r>
            <a:r>
              <a:rPr lang="en-US" sz="16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C120070-75FA-4473-A705-9C1211F5314E}"/>
              </a:ext>
            </a:extLst>
          </p:cNvPr>
          <p:cNvSpPr/>
          <p:nvPr/>
        </p:nvSpPr>
        <p:spPr>
          <a:xfrm>
            <a:off x="7552529" y="2754501"/>
            <a:ext cx="1197764" cy="369332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pPr defTabSz="457200"/>
            <a:r>
              <a:rPr lang="en-US" sz="1800" kern="1200" dirty="0" err="1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anti_join</a:t>
            </a:r>
            <a:r>
              <a:rPr lang="en-US" sz="1800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()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542AAA-A766-4392-B476-74EB6B4DC922}"/>
              </a:ext>
            </a:extLst>
          </p:cNvPr>
          <p:cNvSpPr txBox="1"/>
          <p:nvPr/>
        </p:nvSpPr>
        <p:spPr>
          <a:xfrm rot="19379462">
            <a:off x="4586054" y="2747573"/>
            <a:ext cx="9412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sz="1400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Song text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073C3AD-587F-44E8-BCBE-1A94597CE751}"/>
              </a:ext>
            </a:extLst>
          </p:cNvPr>
          <p:cNvSpPr txBox="1"/>
          <p:nvPr/>
        </p:nvSpPr>
        <p:spPr>
          <a:xfrm rot="2373993">
            <a:off x="6205820" y="2714241"/>
            <a:ext cx="10807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sz="1400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Stop words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7C73059-F476-45F0-B504-D60AD0F87643}"/>
              </a:ext>
            </a:extLst>
          </p:cNvPr>
          <p:cNvSpPr/>
          <p:nvPr/>
        </p:nvSpPr>
        <p:spPr>
          <a:xfrm>
            <a:off x="479105" y="4486727"/>
            <a:ext cx="3696958" cy="107721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 defTabSz="457200"/>
            <a:r>
              <a:rPr lang="en-US" sz="1600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all.sentiment</a:t>
            </a:r>
            <a:r>
              <a:rPr lang="en-US" sz="16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&lt;- </a:t>
            </a:r>
            <a:r>
              <a:rPr lang="en-US" sz="1600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all.tidy</a:t>
            </a:r>
            <a:r>
              <a:rPr lang="en-US" sz="16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%&gt;%</a:t>
            </a:r>
          </a:p>
          <a:p>
            <a:pPr defTabSz="457200"/>
            <a:r>
              <a:rPr lang="en-US" sz="16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</a:t>
            </a:r>
            <a:r>
              <a:rPr lang="en-US" sz="1600" u="sng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inner_join</a:t>
            </a:r>
            <a:r>
              <a:rPr lang="en-US" sz="16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(</a:t>
            </a:r>
            <a:r>
              <a:rPr lang="en-US" sz="1600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nrc.lexicon</a:t>
            </a:r>
            <a:r>
              <a:rPr lang="en-US" sz="16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) %&gt;%  </a:t>
            </a:r>
          </a:p>
          <a:p>
            <a:pPr defTabSz="457200"/>
            <a:r>
              <a:rPr lang="en-US" sz="16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count(</a:t>
            </a:r>
            <a:r>
              <a:rPr lang="en-US" sz="1600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tweet,sentiment</a:t>
            </a:r>
            <a:r>
              <a:rPr lang="en-US" sz="16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) %&gt;%</a:t>
            </a:r>
          </a:p>
          <a:p>
            <a:pPr defTabSz="457200"/>
            <a:r>
              <a:rPr lang="en-US" sz="16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spread(tweet, n, fill = 0)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010DD0B-33D8-4C8D-A840-908EF79D276F}"/>
              </a:ext>
            </a:extLst>
          </p:cNvPr>
          <p:cNvSpPr txBox="1"/>
          <p:nvPr/>
        </p:nvSpPr>
        <p:spPr>
          <a:xfrm>
            <a:off x="4425640" y="1505792"/>
            <a:ext cx="33645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sz="1600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Forwards an object so the code is easy to understand &amp; concise.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DD1E614-E5A0-4976-A922-39D0CCEB472C}"/>
              </a:ext>
            </a:extLst>
          </p:cNvPr>
          <p:cNvGrpSpPr/>
          <p:nvPr/>
        </p:nvGrpSpPr>
        <p:grpSpPr>
          <a:xfrm>
            <a:off x="1073466" y="1125414"/>
            <a:ext cx="1803699" cy="1065581"/>
            <a:chOff x="1073466" y="914400"/>
            <a:chExt cx="1803699" cy="1065581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8F8D37B-9C5B-4339-845C-B43F17889106}"/>
                </a:ext>
              </a:extLst>
            </p:cNvPr>
            <p:cNvSpPr/>
            <p:nvPr/>
          </p:nvSpPr>
          <p:spPr>
            <a:xfrm>
              <a:off x="1149128" y="1333650"/>
              <a:ext cx="1720215" cy="64633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>
              <a:spAutoFit/>
            </a:bodyPr>
            <a:lstStyle/>
            <a:p>
              <a:pPr algn="ctr" defTabSz="457200"/>
              <a:r>
                <a:rPr lang="en-US" sz="3600" kern="1200" dirty="0">
                  <a:solidFill>
                    <a:prstClr val="black"/>
                  </a:solidFill>
                  <a:latin typeface="Consolas" panose="020B0609020204030204" pitchFamily="49" charset="0"/>
                  <a:ea typeface="Arial Unicode MS" panose="020B0604020202020204" pitchFamily="34" charset="-128"/>
                  <a:cs typeface="Consolas" panose="020B0609020204030204" pitchFamily="49" charset="0"/>
                </a:rPr>
                <a:t>%&gt;%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640CA88-04CE-4868-B38D-157A5E346B60}"/>
                </a:ext>
              </a:extLst>
            </p:cNvPr>
            <p:cNvSpPr txBox="1"/>
            <p:nvPr/>
          </p:nvSpPr>
          <p:spPr>
            <a:xfrm>
              <a:off x="1073466" y="914400"/>
              <a:ext cx="180369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1600" kern="1200" dirty="0">
                  <a:solidFill>
                    <a:prstClr val="black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The pipe operator</a:t>
              </a:r>
            </a:p>
          </p:txBody>
        </p: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A5A6061-B638-4C5C-AA8C-9BC9C6119623}"/>
              </a:ext>
            </a:extLst>
          </p:cNvPr>
          <p:cNvCxnSpPr/>
          <p:nvPr/>
        </p:nvCxnSpPr>
        <p:spPr>
          <a:xfrm>
            <a:off x="1920240" y="2225040"/>
            <a:ext cx="5303520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CA0F96C-7C39-4931-BE9D-E3A7EDB06FEF}"/>
              </a:ext>
            </a:extLst>
          </p:cNvPr>
          <p:cNvCxnSpPr/>
          <p:nvPr/>
        </p:nvCxnSpPr>
        <p:spPr>
          <a:xfrm>
            <a:off x="1920240" y="4169900"/>
            <a:ext cx="5303520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FBD77FD-884E-41B8-9DDB-2990E7786254}"/>
              </a:ext>
            </a:extLst>
          </p:cNvPr>
          <p:cNvGrpSpPr/>
          <p:nvPr/>
        </p:nvGrpSpPr>
        <p:grpSpPr>
          <a:xfrm>
            <a:off x="5144231" y="4876800"/>
            <a:ext cx="1467580" cy="976313"/>
            <a:chOff x="6515101" y="2824163"/>
            <a:chExt cx="1123950" cy="747712"/>
          </a:xfrm>
        </p:grpSpPr>
        <p:sp>
          <p:nvSpPr>
            <p:cNvPr id="19" name="Freeform 27">
              <a:extLst>
                <a:ext uri="{FF2B5EF4-FFF2-40B4-BE49-F238E27FC236}">
                  <a16:creationId xmlns:a16="http://schemas.microsoft.com/office/drawing/2014/main" id="{09C72037-1D2C-433E-A839-1634A7FAAB7D}"/>
                </a:ext>
              </a:extLst>
            </p:cNvPr>
            <p:cNvSpPr/>
            <p:nvPr/>
          </p:nvSpPr>
          <p:spPr>
            <a:xfrm>
              <a:off x="6896101" y="2880653"/>
              <a:ext cx="361950" cy="634732"/>
            </a:xfrm>
            <a:custGeom>
              <a:avLst/>
              <a:gdLst>
                <a:gd name="connsiteX0" fmla="*/ 176588 w 361950"/>
                <a:gd name="connsiteY0" fmla="*/ 0 h 634732"/>
                <a:gd name="connsiteX1" fmla="*/ 198170 w 361950"/>
                <a:gd name="connsiteY1" fmla="*/ 11714 h 634732"/>
                <a:gd name="connsiteX2" fmla="*/ 361950 w 361950"/>
                <a:gd name="connsiteY2" fmla="*/ 319747 h 634732"/>
                <a:gd name="connsiteX3" fmla="*/ 198170 w 361950"/>
                <a:gd name="connsiteY3" fmla="*/ 627780 h 634732"/>
                <a:gd name="connsiteX4" fmla="*/ 185362 w 361950"/>
                <a:gd name="connsiteY4" fmla="*/ 634732 h 634732"/>
                <a:gd name="connsiteX5" fmla="*/ 163780 w 361950"/>
                <a:gd name="connsiteY5" fmla="*/ 623018 h 634732"/>
                <a:gd name="connsiteX6" fmla="*/ 0 w 361950"/>
                <a:gd name="connsiteY6" fmla="*/ 314985 h 634732"/>
                <a:gd name="connsiteX7" fmla="*/ 163780 w 361950"/>
                <a:gd name="connsiteY7" fmla="*/ 6952 h 634732"/>
                <a:gd name="connsiteX8" fmla="*/ 176588 w 361950"/>
                <a:gd name="connsiteY8" fmla="*/ 0 h 63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1950" h="634732">
                  <a:moveTo>
                    <a:pt x="176588" y="0"/>
                  </a:moveTo>
                  <a:lnTo>
                    <a:pt x="198170" y="11714"/>
                  </a:lnTo>
                  <a:cubicBezTo>
                    <a:pt x="296983" y="78471"/>
                    <a:pt x="361950" y="191522"/>
                    <a:pt x="361950" y="319747"/>
                  </a:cubicBezTo>
                  <a:cubicBezTo>
                    <a:pt x="361950" y="447972"/>
                    <a:pt x="296983" y="561023"/>
                    <a:pt x="198170" y="627780"/>
                  </a:cubicBezTo>
                  <a:lnTo>
                    <a:pt x="185362" y="634732"/>
                  </a:lnTo>
                  <a:lnTo>
                    <a:pt x="163780" y="623018"/>
                  </a:lnTo>
                  <a:cubicBezTo>
                    <a:pt x="64967" y="556261"/>
                    <a:pt x="0" y="443210"/>
                    <a:pt x="0" y="314985"/>
                  </a:cubicBezTo>
                  <a:cubicBezTo>
                    <a:pt x="0" y="186760"/>
                    <a:pt x="64967" y="73709"/>
                    <a:pt x="163780" y="6952"/>
                  </a:cubicBezTo>
                  <a:lnTo>
                    <a:pt x="176588" y="0"/>
                  </a:ln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457200"/>
              <a:endParaRPr lang="en-US" sz="1800" kern="1200" dirty="0">
                <a:solidFill>
                  <a:prstClr val="white"/>
                </a:solidFill>
                <a:latin typeface="Arial Unicode MS" panose="020B0604020202020204" pitchFamily="34" charset="-128"/>
              </a:endParaRPr>
            </a:p>
          </p:txBody>
        </p:sp>
        <p:sp>
          <p:nvSpPr>
            <p:cNvPr id="20" name="Freeform 28">
              <a:extLst>
                <a:ext uri="{FF2B5EF4-FFF2-40B4-BE49-F238E27FC236}">
                  <a16:creationId xmlns:a16="http://schemas.microsoft.com/office/drawing/2014/main" id="{B26589AD-8E45-4BC9-99F5-7130148FBE31}"/>
                </a:ext>
              </a:extLst>
            </p:cNvPr>
            <p:cNvSpPr/>
            <p:nvPr/>
          </p:nvSpPr>
          <p:spPr>
            <a:xfrm>
              <a:off x="7072689" y="2824163"/>
              <a:ext cx="566362" cy="742950"/>
            </a:xfrm>
            <a:custGeom>
              <a:avLst/>
              <a:gdLst>
                <a:gd name="connsiteX0" fmla="*/ 194887 w 566362"/>
                <a:gd name="connsiteY0" fmla="*/ 0 h 742950"/>
                <a:gd name="connsiteX1" fmla="*/ 566362 w 566362"/>
                <a:gd name="connsiteY1" fmla="*/ 371475 h 742950"/>
                <a:gd name="connsiteX2" fmla="*/ 194887 w 566362"/>
                <a:gd name="connsiteY2" fmla="*/ 742950 h 742950"/>
                <a:gd name="connsiteX3" fmla="*/ 50292 w 566362"/>
                <a:gd name="connsiteY3" fmla="*/ 713758 h 742950"/>
                <a:gd name="connsiteX4" fmla="*/ 8774 w 566362"/>
                <a:gd name="connsiteY4" fmla="*/ 691222 h 742950"/>
                <a:gd name="connsiteX5" fmla="*/ 21582 w 566362"/>
                <a:gd name="connsiteY5" fmla="*/ 684270 h 742950"/>
                <a:gd name="connsiteX6" fmla="*/ 185362 w 566362"/>
                <a:gd name="connsiteY6" fmla="*/ 376237 h 742950"/>
                <a:gd name="connsiteX7" fmla="*/ 21582 w 566362"/>
                <a:gd name="connsiteY7" fmla="*/ 68204 h 742950"/>
                <a:gd name="connsiteX8" fmla="*/ 0 w 566362"/>
                <a:gd name="connsiteY8" fmla="*/ 56490 h 742950"/>
                <a:gd name="connsiteX9" fmla="*/ 50292 w 566362"/>
                <a:gd name="connsiteY9" fmla="*/ 29192 h 742950"/>
                <a:gd name="connsiteX10" fmla="*/ 194887 w 566362"/>
                <a:gd name="connsiteY10" fmla="*/ 0 h 74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66362" h="742950">
                  <a:moveTo>
                    <a:pt x="194887" y="0"/>
                  </a:moveTo>
                  <a:cubicBezTo>
                    <a:pt x="400047" y="0"/>
                    <a:pt x="566362" y="166315"/>
                    <a:pt x="566362" y="371475"/>
                  </a:cubicBezTo>
                  <a:cubicBezTo>
                    <a:pt x="566362" y="576635"/>
                    <a:pt x="400047" y="742950"/>
                    <a:pt x="194887" y="742950"/>
                  </a:cubicBezTo>
                  <a:cubicBezTo>
                    <a:pt x="143597" y="742950"/>
                    <a:pt x="94735" y="732555"/>
                    <a:pt x="50292" y="713758"/>
                  </a:cubicBezTo>
                  <a:lnTo>
                    <a:pt x="8774" y="691222"/>
                  </a:lnTo>
                  <a:lnTo>
                    <a:pt x="21582" y="684270"/>
                  </a:lnTo>
                  <a:cubicBezTo>
                    <a:pt x="120395" y="617513"/>
                    <a:pt x="185362" y="504462"/>
                    <a:pt x="185362" y="376237"/>
                  </a:cubicBezTo>
                  <a:cubicBezTo>
                    <a:pt x="185362" y="248012"/>
                    <a:pt x="120395" y="134961"/>
                    <a:pt x="21582" y="68204"/>
                  </a:cubicBezTo>
                  <a:lnTo>
                    <a:pt x="0" y="56490"/>
                  </a:lnTo>
                  <a:lnTo>
                    <a:pt x="50292" y="29192"/>
                  </a:lnTo>
                  <a:cubicBezTo>
                    <a:pt x="94735" y="10395"/>
                    <a:pt x="143597" y="0"/>
                    <a:pt x="194887" y="0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457200"/>
              <a:endParaRPr lang="en-US" sz="1800" kern="1200" dirty="0">
                <a:solidFill>
                  <a:prstClr val="white"/>
                </a:solidFill>
                <a:latin typeface="Arial Unicode MS" panose="020B0604020202020204" pitchFamily="34" charset="-128"/>
              </a:endParaRPr>
            </a:p>
          </p:txBody>
        </p:sp>
        <p:sp>
          <p:nvSpPr>
            <p:cNvPr id="21" name="Freeform 29">
              <a:extLst>
                <a:ext uri="{FF2B5EF4-FFF2-40B4-BE49-F238E27FC236}">
                  <a16:creationId xmlns:a16="http://schemas.microsoft.com/office/drawing/2014/main" id="{F5539E4B-6AEB-4978-B485-8F3BBCC4AFD3}"/>
                </a:ext>
              </a:extLst>
            </p:cNvPr>
            <p:cNvSpPr/>
            <p:nvPr/>
          </p:nvSpPr>
          <p:spPr>
            <a:xfrm>
              <a:off x="6515101" y="2828925"/>
              <a:ext cx="566362" cy="742950"/>
            </a:xfrm>
            <a:custGeom>
              <a:avLst/>
              <a:gdLst>
                <a:gd name="connsiteX0" fmla="*/ 371475 w 566362"/>
                <a:gd name="connsiteY0" fmla="*/ 0 h 742950"/>
                <a:gd name="connsiteX1" fmla="*/ 516070 w 566362"/>
                <a:gd name="connsiteY1" fmla="*/ 29192 h 742950"/>
                <a:gd name="connsiteX2" fmla="*/ 557588 w 566362"/>
                <a:gd name="connsiteY2" fmla="*/ 51728 h 742950"/>
                <a:gd name="connsiteX3" fmla="*/ 544780 w 566362"/>
                <a:gd name="connsiteY3" fmla="*/ 58680 h 742950"/>
                <a:gd name="connsiteX4" fmla="*/ 381000 w 566362"/>
                <a:gd name="connsiteY4" fmla="*/ 366713 h 742950"/>
                <a:gd name="connsiteX5" fmla="*/ 544780 w 566362"/>
                <a:gd name="connsiteY5" fmla="*/ 674746 h 742950"/>
                <a:gd name="connsiteX6" fmla="*/ 566362 w 566362"/>
                <a:gd name="connsiteY6" fmla="*/ 686460 h 742950"/>
                <a:gd name="connsiteX7" fmla="*/ 516070 w 566362"/>
                <a:gd name="connsiteY7" fmla="*/ 713758 h 742950"/>
                <a:gd name="connsiteX8" fmla="*/ 371475 w 566362"/>
                <a:gd name="connsiteY8" fmla="*/ 742950 h 742950"/>
                <a:gd name="connsiteX9" fmla="*/ 0 w 566362"/>
                <a:gd name="connsiteY9" fmla="*/ 371475 h 742950"/>
                <a:gd name="connsiteX10" fmla="*/ 371475 w 566362"/>
                <a:gd name="connsiteY10" fmla="*/ 0 h 74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66362" h="742950">
                  <a:moveTo>
                    <a:pt x="371475" y="0"/>
                  </a:moveTo>
                  <a:cubicBezTo>
                    <a:pt x="422765" y="0"/>
                    <a:pt x="471627" y="10395"/>
                    <a:pt x="516070" y="29192"/>
                  </a:cubicBezTo>
                  <a:lnTo>
                    <a:pt x="557588" y="51728"/>
                  </a:lnTo>
                  <a:lnTo>
                    <a:pt x="544780" y="58680"/>
                  </a:lnTo>
                  <a:cubicBezTo>
                    <a:pt x="445967" y="125437"/>
                    <a:pt x="381000" y="238488"/>
                    <a:pt x="381000" y="366713"/>
                  </a:cubicBezTo>
                  <a:cubicBezTo>
                    <a:pt x="381000" y="494938"/>
                    <a:pt x="445967" y="607989"/>
                    <a:pt x="544780" y="674746"/>
                  </a:cubicBezTo>
                  <a:lnTo>
                    <a:pt x="566362" y="686460"/>
                  </a:lnTo>
                  <a:lnTo>
                    <a:pt x="516070" y="713758"/>
                  </a:lnTo>
                  <a:cubicBezTo>
                    <a:pt x="471627" y="732555"/>
                    <a:pt x="422765" y="742950"/>
                    <a:pt x="371475" y="742950"/>
                  </a:cubicBezTo>
                  <a:cubicBezTo>
                    <a:pt x="166315" y="742950"/>
                    <a:pt x="0" y="576635"/>
                    <a:pt x="0" y="371475"/>
                  </a:cubicBezTo>
                  <a:cubicBezTo>
                    <a:pt x="0" y="166315"/>
                    <a:pt x="166315" y="0"/>
                    <a:pt x="371475" y="0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457200"/>
              <a:endParaRPr lang="en-US" sz="1800" kern="1200" dirty="0">
                <a:solidFill>
                  <a:prstClr val="white"/>
                </a:solidFill>
                <a:latin typeface="Arial Unicode MS" panose="020B0604020202020204" pitchFamily="34" charset="-128"/>
              </a:endParaRPr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F8FF7FC7-4798-4302-B168-8AC6B76F07FE}"/>
              </a:ext>
            </a:extLst>
          </p:cNvPr>
          <p:cNvSpPr/>
          <p:nvPr/>
        </p:nvSpPr>
        <p:spPr>
          <a:xfrm>
            <a:off x="7481997" y="5061154"/>
            <a:ext cx="1338828" cy="369332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pPr defTabSz="457200"/>
            <a:r>
              <a:rPr lang="en-US" sz="1800" kern="1200" dirty="0" err="1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inner_join</a:t>
            </a:r>
            <a:r>
              <a:rPr lang="en-US" sz="1800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()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F73726C-90A0-4F59-912F-94AACD7BE772}"/>
              </a:ext>
            </a:extLst>
          </p:cNvPr>
          <p:cNvGrpSpPr/>
          <p:nvPr/>
        </p:nvGrpSpPr>
        <p:grpSpPr>
          <a:xfrm>
            <a:off x="5144231" y="2754501"/>
            <a:ext cx="1467580" cy="976313"/>
            <a:chOff x="6515101" y="2824163"/>
            <a:chExt cx="1123950" cy="747712"/>
          </a:xfrm>
        </p:grpSpPr>
        <p:sp>
          <p:nvSpPr>
            <p:cNvPr id="24" name="Freeform 31">
              <a:extLst>
                <a:ext uri="{FF2B5EF4-FFF2-40B4-BE49-F238E27FC236}">
                  <a16:creationId xmlns:a16="http://schemas.microsoft.com/office/drawing/2014/main" id="{C6CDC418-D840-42FE-BA6A-A1DF69A731D6}"/>
                </a:ext>
              </a:extLst>
            </p:cNvPr>
            <p:cNvSpPr/>
            <p:nvPr/>
          </p:nvSpPr>
          <p:spPr>
            <a:xfrm>
              <a:off x="6896101" y="2880653"/>
              <a:ext cx="361950" cy="634732"/>
            </a:xfrm>
            <a:custGeom>
              <a:avLst/>
              <a:gdLst>
                <a:gd name="connsiteX0" fmla="*/ 176588 w 361950"/>
                <a:gd name="connsiteY0" fmla="*/ 0 h 634732"/>
                <a:gd name="connsiteX1" fmla="*/ 198170 w 361950"/>
                <a:gd name="connsiteY1" fmla="*/ 11714 h 634732"/>
                <a:gd name="connsiteX2" fmla="*/ 361950 w 361950"/>
                <a:gd name="connsiteY2" fmla="*/ 319747 h 634732"/>
                <a:gd name="connsiteX3" fmla="*/ 198170 w 361950"/>
                <a:gd name="connsiteY3" fmla="*/ 627780 h 634732"/>
                <a:gd name="connsiteX4" fmla="*/ 185362 w 361950"/>
                <a:gd name="connsiteY4" fmla="*/ 634732 h 634732"/>
                <a:gd name="connsiteX5" fmla="*/ 163780 w 361950"/>
                <a:gd name="connsiteY5" fmla="*/ 623018 h 634732"/>
                <a:gd name="connsiteX6" fmla="*/ 0 w 361950"/>
                <a:gd name="connsiteY6" fmla="*/ 314985 h 634732"/>
                <a:gd name="connsiteX7" fmla="*/ 163780 w 361950"/>
                <a:gd name="connsiteY7" fmla="*/ 6952 h 634732"/>
                <a:gd name="connsiteX8" fmla="*/ 176588 w 361950"/>
                <a:gd name="connsiteY8" fmla="*/ 0 h 63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1950" h="634732">
                  <a:moveTo>
                    <a:pt x="176588" y="0"/>
                  </a:moveTo>
                  <a:lnTo>
                    <a:pt x="198170" y="11714"/>
                  </a:lnTo>
                  <a:cubicBezTo>
                    <a:pt x="296983" y="78471"/>
                    <a:pt x="361950" y="191522"/>
                    <a:pt x="361950" y="319747"/>
                  </a:cubicBezTo>
                  <a:cubicBezTo>
                    <a:pt x="361950" y="447972"/>
                    <a:pt x="296983" y="561023"/>
                    <a:pt x="198170" y="627780"/>
                  </a:cubicBezTo>
                  <a:lnTo>
                    <a:pt x="185362" y="634732"/>
                  </a:lnTo>
                  <a:lnTo>
                    <a:pt x="163780" y="623018"/>
                  </a:lnTo>
                  <a:cubicBezTo>
                    <a:pt x="64967" y="556261"/>
                    <a:pt x="0" y="443210"/>
                    <a:pt x="0" y="314985"/>
                  </a:cubicBezTo>
                  <a:cubicBezTo>
                    <a:pt x="0" y="186760"/>
                    <a:pt x="64967" y="73709"/>
                    <a:pt x="163780" y="6952"/>
                  </a:cubicBezTo>
                  <a:lnTo>
                    <a:pt x="176588" y="0"/>
                  </a:ln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457200"/>
              <a:endParaRPr lang="en-US" sz="1800" kern="1200" dirty="0">
                <a:solidFill>
                  <a:prstClr val="white"/>
                </a:solidFill>
                <a:latin typeface="Arial Unicode MS" panose="020B0604020202020204" pitchFamily="34" charset="-128"/>
              </a:endParaRPr>
            </a:p>
          </p:txBody>
        </p:sp>
        <p:sp>
          <p:nvSpPr>
            <p:cNvPr id="25" name="Freeform 32">
              <a:extLst>
                <a:ext uri="{FF2B5EF4-FFF2-40B4-BE49-F238E27FC236}">
                  <a16:creationId xmlns:a16="http://schemas.microsoft.com/office/drawing/2014/main" id="{218B948C-D2C8-4717-9BF4-78B82EFF8873}"/>
                </a:ext>
              </a:extLst>
            </p:cNvPr>
            <p:cNvSpPr/>
            <p:nvPr/>
          </p:nvSpPr>
          <p:spPr>
            <a:xfrm>
              <a:off x="7072689" y="2824163"/>
              <a:ext cx="566362" cy="742950"/>
            </a:xfrm>
            <a:custGeom>
              <a:avLst/>
              <a:gdLst>
                <a:gd name="connsiteX0" fmla="*/ 194887 w 566362"/>
                <a:gd name="connsiteY0" fmla="*/ 0 h 742950"/>
                <a:gd name="connsiteX1" fmla="*/ 566362 w 566362"/>
                <a:gd name="connsiteY1" fmla="*/ 371475 h 742950"/>
                <a:gd name="connsiteX2" fmla="*/ 194887 w 566362"/>
                <a:gd name="connsiteY2" fmla="*/ 742950 h 742950"/>
                <a:gd name="connsiteX3" fmla="*/ 50292 w 566362"/>
                <a:gd name="connsiteY3" fmla="*/ 713758 h 742950"/>
                <a:gd name="connsiteX4" fmla="*/ 8774 w 566362"/>
                <a:gd name="connsiteY4" fmla="*/ 691222 h 742950"/>
                <a:gd name="connsiteX5" fmla="*/ 21582 w 566362"/>
                <a:gd name="connsiteY5" fmla="*/ 684270 h 742950"/>
                <a:gd name="connsiteX6" fmla="*/ 185362 w 566362"/>
                <a:gd name="connsiteY6" fmla="*/ 376237 h 742950"/>
                <a:gd name="connsiteX7" fmla="*/ 21582 w 566362"/>
                <a:gd name="connsiteY7" fmla="*/ 68204 h 742950"/>
                <a:gd name="connsiteX8" fmla="*/ 0 w 566362"/>
                <a:gd name="connsiteY8" fmla="*/ 56490 h 742950"/>
                <a:gd name="connsiteX9" fmla="*/ 50292 w 566362"/>
                <a:gd name="connsiteY9" fmla="*/ 29192 h 742950"/>
                <a:gd name="connsiteX10" fmla="*/ 194887 w 566362"/>
                <a:gd name="connsiteY10" fmla="*/ 0 h 74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66362" h="742950">
                  <a:moveTo>
                    <a:pt x="194887" y="0"/>
                  </a:moveTo>
                  <a:cubicBezTo>
                    <a:pt x="400047" y="0"/>
                    <a:pt x="566362" y="166315"/>
                    <a:pt x="566362" y="371475"/>
                  </a:cubicBezTo>
                  <a:cubicBezTo>
                    <a:pt x="566362" y="576635"/>
                    <a:pt x="400047" y="742950"/>
                    <a:pt x="194887" y="742950"/>
                  </a:cubicBezTo>
                  <a:cubicBezTo>
                    <a:pt x="143597" y="742950"/>
                    <a:pt x="94735" y="732555"/>
                    <a:pt x="50292" y="713758"/>
                  </a:cubicBezTo>
                  <a:lnTo>
                    <a:pt x="8774" y="691222"/>
                  </a:lnTo>
                  <a:lnTo>
                    <a:pt x="21582" y="684270"/>
                  </a:lnTo>
                  <a:cubicBezTo>
                    <a:pt x="120395" y="617513"/>
                    <a:pt x="185362" y="504462"/>
                    <a:pt x="185362" y="376237"/>
                  </a:cubicBezTo>
                  <a:cubicBezTo>
                    <a:pt x="185362" y="248012"/>
                    <a:pt x="120395" y="134961"/>
                    <a:pt x="21582" y="68204"/>
                  </a:cubicBezTo>
                  <a:lnTo>
                    <a:pt x="0" y="56490"/>
                  </a:lnTo>
                  <a:lnTo>
                    <a:pt x="50292" y="29192"/>
                  </a:lnTo>
                  <a:cubicBezTo>
                    <a:pt x="94735" y="10395"/>
                    <a:pt x="143597" y="0"/>
                    <a:pt x="194887" y="0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457200"/>
              <a:endParaRPr lang="en-US" sz="1800" kern="1200" dirty="0">
                <a:solidFill>
                  <a:prstClr val="white"/>
                </a:solidFill>
                <a:latin typeface="Arial Unicode MS" panose="020B0604020202020204" pitchFamily="34" charset="-128"/>
              </a:endParaRPr>
            </a:p>
          </p:txBody>
        </p:sp>
        <p:sp>
          <p:nvSpPr>
            <p:cNvPr id="26" name="Freeform 33">
              <a:extLst>
                <a:ext uri="{FF2B5EF4-FFF2-40B4-BE49-F238E27FC236}">
                  <a16:creationId xmlns:a16="http://schemas.microsoft.com/office/drawing/2014/main" id="{CC6EB1EB-6974-4FF5-AFB8-15D28118E7D8}"/>
                </a:ext>
              </a:extLst>
            </p:cNvPr>
            <p:cNvSpPr/>
            <p:nvPr/>
          </p:nvSpPr>
          <p:spPr>
            <a:xfrm>
              <a:off x="6515101" y="2828925"/>
              <a:ext cx="566362" cy="742950"/>
            </a:xfrm>
            <a:custGeom>
              <a:avLst/>
              <a:gdLst>
                <a:gd name="connsiteX0" fmla="*/ 371475 w 566362"/>
                <a:gd name="connsiteY0" fmla="*/ 0 h 742950"/>
                <a:gd name="connsiteX1" fmla="*/ 516070 w 566362"/>
                <a:gd name="connsiteY1" fmla="*/ 29192 h 742950"/>
                <a:gd name="connsiteX2" fmla="*/ 557588 w 566362"/>
                <a:gd name="connsiteY2" fmla="*/ 51728 h 742950"/>
                <a:gd name="connsiteX3" fmla="*/ 544780 w 566362"/>
                <a:gd name="connsiteY3" fmla="*/ 58680 h 742950"/>
                <a:gd name="connsiteX4" fmla="*/ 381000 w 566362"/>
                <a:gd name="connsiteY4" fmla="*/ 366713 h 742950"/>
                <a:gd name="connsiteX5" fmla="*/ 544780 w 566362"/>
                <a:gd name="connsiteY5" fmla="*/ 674746 h 742950"/>
                <a:gd name="connsiteX6" fmla="*/ 566362 w 566362"/>
                <a:gd name="connsiteY6" fmla="*/ 686460 h 742950"/>
                <a:gd name="connsiteX7" fmla="*/ 516070 w 566362"/>
                <a:gd name="connsiteY7" fmla="*/ 713758 h 742950"/>
                <a:gd name="connsiteX8" fmla="*/ 371475 w 566362"/>
                <a:gd name="connsiteY8" fmla="*/ 742950 h 742950"/>
                <a:gd name="connsiteX9" fmla="*/ 0 w 566362"/>
                <a:gd name="connsiteY9" fmla="*/ 371475 h 742950"/>
                <a:gd name="connsiteX10" fmla="*/ 371475 w 566362"/>
                <a:gd name="connsiteY10" fmla="*/ 0 h 74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66362" h="742950">
                  <a:moveTo>
                    <a:pt x="371475" y="0"/>
                  </a:moveTo>
                  <a:cubicBezTo>
                    <a:pt x="422765" y="0"/>
                    <a:pt x="471627" y="10395"/>
                    <a:pt x="516070" y="29192"/>
                  </a:cubicBezTo>
                  <a:lnTo>
                    <a:pt x="557588" y="51728"/>
                  </a:lnTo>
                  <a:lnTo>
                    <a:pt x="544780" y="58680"/>
                  </a:lnTo>
                  <a:cubicBezTo>
                    <a:pt x="445967" y="125437"/>
                    <a:pt x="381000" y="238488"/>
                    <a:pt x="381000" y="366713"/>
                  </a:cubicBezTo>
                  <a:cubicBezTo>
                    <a:pt x="381000" y="494938"/>
                    <a:pt x="445967" y="607989"/>
                    <a:pt x="544780" y="674746"/>
                  </a:cubicBezTo>
                  <a:lnTo>
                    <a:pt x="566362" y="686460"/>
                  </a:lnTo>
                  <a:lnTo>
                    <a:pt x="516070" y="713758"/>
                  </a:lnTo>
                  <a:cubicBezTo>
                    <a:pt x="471627" y="732555"/>
                    <a:pt x="422765" y="742950"/>
                    <a:pt x="371475" y="742950"/>
                  </a:cubicBezTo>
                  <a:cubicBezTo>
                    <a:pt x="166315" y="742950"/>
                    <a:pt x="0" y="576635"/>
                    <a:pt x="0" y="371475"/>
                  </a:cubicBezTo>
                  <a:cubicBezTo>
                    <a:pt x="0" y="166315"/>
                    <a:pt x="166315" y="0"/>
                    <a:pt x="371475" y="0"/>
                  </a:cubicBezTo>
                  <a:close/>
                </a:path>
              </a:pathLst>
            </a:cu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457200"/>
              <a:endParaRPr lang="en-US" sz="1800" kern="1200" dirty="0">
                <a:solidFill>
                  <a:prstClr val="white"/>
                </a:solidFill>
                <a:latin typeface="Arial Unicode MS" panose="020B0604020202020204" pitchFamily="34" charset="-128"/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EA4888E1-ED60-4A19-A199-9F95694F7409}"/>
              </a:ext>
            </a:extLst>
          </p:cNvPr>
          <p:cNvSpPr txBox="1"/>
          <p:nvPr/>
        </p:nvSpPr>
        <p:spPr>
          <a:xfrm rot="19379462">
            <a:off x="4671364" y="4839820"/>
            <a:ext cx="9412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sz="1400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Song text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DF17764-2885-44A3-B581-4ACF181B5058}"/>
              </a:ext>
            </a:extLst>
          </p:cNvPr>
          <p:cNvSpPr txBox="1"/>
          <p:nvPr/>
        </p:nvSpPr>
        <p:spPr>
          <a:xfrm rot="2816421">
            <a:off x="6162538" y="4664530"/>
            <a:ext cx="10406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200"/>
            <a:r>
              <a:rPr lang="en-US" sz="1400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Sentiment </a:t>
            </a:r>
          </a:p>
          <a:p>
            <a:pPr algn="ctr" defTabSz="457200"/>
            <a:r>
              <a:rPr lang="en-US" sz="1400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words</a:t>
            </a:r>
          </a:p>
        </p:txBody>
      </p:sp>
    </p:spTree>
    <p:extLst>
      <p:ext uri="{BB962C8B-B14F-4D97-AF65-F5344CB8AC3E}">
        <p14:creationId xmlns:p14="http://schemas.microsoft.com/office/powerpoint/2010/main" val="16595138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1/14/20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Starting with a DTM, its straightforward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23CC522-3057-4819-AD48-ED01C1758783}"/>
              </a:ext>
            </a:extLst>
          </p:cNvPr>
          <p:cNvSpPr/>
          <p:nvPr/>
        </p:nvSpPr>
        <p:spPr>
          <a:xfrm>
            <a:off x="105508" y="1456029"/>
            <a:ext cx="4991931" cy="329320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# DTM</a:t>
            </a:r>
          </a:p>
          <a:p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txtDTM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&lt;-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DocumentTermMatrix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txtCorpus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# Tidy</a:t>
            </a:r>
          </a:p>
          <a:p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tidyCorp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&lt;- tidy(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txtDTM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# Get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bing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lexicon</a:t>
            </a:r>
          </a:p>
          <a:p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bing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&lt;-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get_sentiments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(lexicon = c("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bing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"))</a:t>
            </a:r>
          </a:p>
          <a:p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# Perform Inner Join</a:t>
            </a:r>
          </a:p>
          <a:p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bingSent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inner_join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tidyCorp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		    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bing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,        		             by=c('term'='word'))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BF376E-724E-4A47-B167-F5A4169AAA55}"/>
              </a:ext>
            </a:extLst>
          </p:cNvPr>
          <p:cNvSpPr txBox="1"/>
          <p:nvPr/>
        </p:nvSpPr>
        <p:spPr>
          <a:xfrm>
            <a:off x="5901083" y="1669741"/>
            <a:ext cx="2916556" cy="369332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DTM is from the “tm” library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26A99F2-048A-4E21-A24D-F22B5D02BFA9}"/>
              </a:ext>
            </a:extLst>
          </p:cNvPr>
          <p:cNvCxnSpPr/>
          <p:nvPr/>
        </p:nvCxnSpPr>
        <p:spPr>
          <a:xfrm flipV="1">
            <a:off x="4713890" y="1847162"/>
            <a:ext cx="1075736" cy="13169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75F7F4F-E745-4348-9ED2-5C0BEBBD6AFF}"/>
              </a:ext>
            </a:extLst>
          </p:cNvPr>
          <p:cNvCxnSpPr/>
          <p:nvPr/>
        </p:nvCxnSpPr>
        <p:spPr>
          <a:xfrm flipV="1">
            <a:off x="3001873" y="2576396"/>
            <a:ext cx="2402006" cy="13648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A299686-BF25-416D-B48C-AAE63F126E0B}"/>
              </a:ext>
            </a:extLst>
          </p:cNvPr>
          <p:cNvSpPr txBox="1"/>
          <p:nvPr/>
        </p:nvSpPr>
        <p:spPr>
          <a:xfrm>
            <a:off x="5627812" y="2405486"/>
            <a:ext cx="3336702" cy="369332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Easy way to make it into a </a:t>
            </a:r>
            <a:r>
              <a:rPr lang="en-US" dirty="0" err="1">
                <a:solidFill>
                  <a:schemeClr val="bg1"/>
                </a:solidFill>
              </a:rPr>
              <a:t>tibble</a:t>
            </a:r>
            <a:r>
              <a:rPr lang="en-US" dirty="0">
                <a:solidFill>
                  <a:schemeClr val="bg1"/>
                </a:solidFill>
              </a:rPr>
              <a:t>.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2B41F8A-7E4B-4C03-9A34-7FA8AB00BC9B}"/>
              </a:ext>
            </a:extLst>
          </p:cNvPr>
          <p:cNvGrpSpPr/>
          <p:nvPr/>
        </p:nvGrpSpPr>
        <p:grpSpPr>
          <a:xfrm>
            <a:off x="6439716" y="4470665"/>
            <a:ext cx="1467580" cy="976313"/>
            <a:chOff x="6515101" y="2824163"/>
            <a:chExt cx="1123950" cy="747712"/>
          </a:xfrm>
        </p:grpSpPr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2CFA4C18-8660-464F-AD38-19CE8922E600}"/>
                </a:ext>
              </a:extLst>
            </p:cNvPr>
            <p:cNvSpPr/>
            <p:nvPr/>
          </p:nvSpPr>
          <p:spPr>
            <a:xfrm>
              <a:off x="6896101" y="2880653"/>
              <a:ext cx="361950" cy="634732"/>
            </a:xfrm>
            <a:custGeom>
              <a:avLst/>
              <a:gdLst>
                <a:gd name="connsiteX0" fmla="*/ 176588 w 361950"/>
                <a:gd name="connsiteY0" fmla="*/ 0 h 634732"/>
                <a:gd name="connsiteX1" fmla="*/ 198170 w 361950"/>
                <a:gd name="connsiteY1" fmla="*/ 11714 h 634732"/>
                <a:gd name="connsiteX2" fmla="*/ 361950 w 361950"/>
                <a:gd name="connsiteY2" fmla="*/ 319747 h 634732"/>
                <a:gd name="connsiteX3" fmla="*/ 198170 w 361950"/>
                <a:gd name="connsiteY3" fmla="*/ 627780 h 634732"/>
                <a:gd name="connsiteX4" fmla="*/ 185362 w 361950"/>
                <a:gd name="connsiteY4" fmla="*/ 634732 h 634732"/>
                <a:gd name="connsiteX5" fmla="*/ 163780 w 361950"/>
                <a:gd name="connsiteY5" fmla="*/ 623018 h 634732"/>
                <a:gd name="connsiteX6" fmla="*/ 0 w 361950"/>
                <a:gd name="connsiteY6" fmla="*/ 314985 h 634732"/>
                <a:gd name="connsiteX7" fmla="*/ 163780 w 361950"/>
                <a:gd name="connsiteY7" fmla="*/ 6952 h 634732"/>
                <a:gd name="connsiteX8" fmla="*/ 176588 w 361950"/>
                <a:gd name="connsiteY8" fmla="*/ 0 h 63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1950" h="634732">
                  <a:moveTo>
                    <a:pt x="176588" y="0"/>
                  </a:moveTo>
                  <a:lnTo>
                    <a:pt x="198170" y="11714"/>
                  </a:lnTo>
                  <a:cubicBezTo>
                    <a:pt x="296983" y="78471"/>
                    <a:pt x="361950" y="191522"/>
                    <a:pt x="361950" y="319747"/>
                  </a:cubicBezTo>
                  <a:cubicBezTo>
                    <a:pt x="361950" y="447972"/>
                    <a:pt x="296983" y="561023"/>
                    <a:pt x="198170" y="627780"/>
                  </a:cubicBezTo>
                  <a:lnTo>
                    <a:pt x="185362" y="634732"/>
                  </a:lnTo>
                  <a:lnTo>
                    <a:pt x="163780" y="623018"/>
                  </a:lnTo>
                  <a:cubicBezTo>
                    <a:pt x="64967" y="556261"/>
                    <a:pt x="0" y="443210"/>
                    <a:pt x="0" y="314985"/>
                  </a:cubicBezTo>
                  <a:cubicBezTo>
                    <a:pt x="0" y="186760"/>
                    <a:pt x="64967" y="73709"/>
                    <a:pt x="163780" y="6952"/>
                  </a:cubicBezTo>
                  <a:lnTo>
                    <a:pt x="176588" y="0"/>
                  </a:ln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457200"/>
              <a:endParaRPr lang="en-US" sz="1800" kern="1200" dirty="0">
                <a:solidFill>
                  <a:prstClr val="white"/>
                </a:solidFill>
                <a:latin typeface="Arial Unicode MS" panose="020B0604020202020204" pitchFamily="34" charset="-128"/>
              </a:endParaRPr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92F1579F-CC28-4A58-AEAF-35DFA149FD98}"/>
                </a:ext>
              </a:extLst>
            </p:cNvPr>
            <p:cNvSpPr/>
            <p:nvPr/>
          </p:nvSpPr>
          <p:spPr>
            <a:xfrm>
              <a:off x="7072689" y="2824163"/>
              <a:ext cx="566362" cy="742950"/>
            </a:xfrm>
            <a:custGeom>
              <a:avLst/>
              <a:gdLst>
                <a:gd name="connsiteX0" fmla="*/ 194887 w 566362"/>
                <a:gd name="connsiteY0" fmla="*/ 0 h 742950"/>
                <a:gd name="connsiteX1" fmla="*/ 566362 w 566362"/>
                <a:gd name="connsiteY1" fmla="*/ 371475 h 742950"/>
                <a:gd name="connsiteX2" fmla="*/ 194887 w 566362"/>
                <a:gd name="connsiteY2" fmla="*/ 742950 h 742950"/>
                <a:gd name="connsiteX3" fmla="*/ 50292 w 566362"/>
                <a:gd name="connsiteY3" fmla="*/ 713758 h 742950"/>
                <a:gd name="connsiteX4" fmla="*/ 8774 w 566362"/>
                <a:gd name="connsiteY4" fmla="*/ 691222 h 742950"/>
                <a:gd name="connsiteX5" fmla="*/ 21582 w 566362"/>
                <a:gd name="connsiteY5" fmla="*/ 684270 h 742950"/>
                <a:gd name="connsiteX6" fmla="*/ 185362 w 566362"/>
                <a:gd name="connsiteY6" fmla="*/ 376237 h 742950"/>
                <a:gd name="connsiteX7" fmla="*/ 21582 w 566362"/>
                <a:gd name="connsiteY7" fmla="*/ 68204 h 742950"/>
                <a:gd name="connsiteX8" fmla="*/ 0 w 566362"/>
                <a:gd name="connsiteY8" fmla="*/ 56490 h 742950"/>
                <a:gd name="connsiteX9" fmla="*/ 50292 w 566362"/>
                <a:gd name="connsiteY9" fmla="*/ 29192 h 742950"/>
                <a:gd name="connsiteX10" fmla="*/ 194887 w 566362"/>
                <a:gd name="connsiteY10" fmla="*/ 0 h 74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66362" h="742950">
                  <a:moveTo>
                    <a:pt x="194887" y="0"/>
                  </a:moveTo>
                  <a:cubicBezTo>
                    <a:pt x="400047" y="0"/>
                    <a:pt x="566362" y="166315"/>
                    <a:pt x="566362" y="371475"/>
                  </a:cubicBezTo>
                  <a:cubicBezTo>
                    <a:pt x="566362" y="576635"/>
                    <a:pt x="400047" y="742950"/>
                    <a:pt x="194887" y="742950"/>
                  </a:cubicBezTo>
                  <a:cubicBezTo>
                    <a:pt x="143597" y="742950"/>
                    <a:pt x="94735" y="732555"/>
                    <a:pt x="50292" y="713758"/>
                  </a:cubicBezTo>
                  <a:lnTo>
                    <a:pt x="8774" y="691222"/>
                  </a:lnTo>
                  <a:lnTo>
                    <a:pt x="21582" y="684270"/>
                  </a:lnTo>
                  <a:cubicBezTo>
                    <a:pt x="120395" y="617513"/>
                    <a:pt x="185362" y="504462"/>
                    <a:pt x="185362" y="376237"/>
                  </a:cubicBezTo>
                  <a:cubicBezTo>
                    <a:pt x="185362" y="248012"/>
                    <a:pt x="120395" y="134961"/>
                    <a:pt x="21582" y="68204"/>
                  </a:cubicBezTo>
                  <a:lnTo>
                    <a:pt x="0" y="56490"/>
                  </a:lnTo>
                  <a:lnTo>
                    <a:pt x="50292" y="29192"/>
                  </a:lnTo>
                  <a:cubicBezTo>
                    <a:pt x="94735" y="10395"/>
                    <a:pt x="143597" y="0"/>
                    <a:pt x="194887" y="0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457200"/>
              <a:endParaRPr lang="en-US" sz="1800" kern="1200" dirty="0">
                <a:solidFill>
                  <a:prstClr val="white"/>
                </a:solidFill>
                <a:latin typeface="Arial Unicode MS" panose="020B0604020202020204" pitchFamily="34" charset="-128"/>
              </a:endParaRPr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15628F0D-5870-462D-890F-EF60181BBF3A}"/>
                </a:ext>
              </a:extLst>
            </p:cNvPr>
            <p:cNvSpPr/>
            <p:nvPr/>
          </p:nvSpPr>
          <p:spPr>
            <a:xfrm>
              <a:off x="6515101" y="2828925"/>
              <a:ext cx="566362" cy="742950"/>
            </a:xfrm>
            <a:custGeom>
              <a:avLst/>
              <a:gdLst>
                <a:gd name="connsiteX0" fmla="*/ 371475 w 566362"/>
                <a:gd name="connsiteY0" fmla="*/ 0 h 742950"/>
                <a:gd name="connsiteX1" fmla="*/ 516070 w 566362"/>
                <a:gd name="connsiteY1" fmla="*/ 29192 h 742950"/>
                <a:gd name="connsiteX2" fmla="*/ 557588 w 566362"/>
                <a:gd name="connsiteY2" fmla="*/ 51728 h 742950"/>
                <a:gd name="connsiteX3" fmla="*/ 544780 w 566362"/>
                <a:gd name="connsiteY3" fmla="*/ 58680 h 742950"/>
                <a:gd name="connsiteX4" fmla="*/ 381000 w 566362"/>
                <a:gd name="connsiteY4" fmla="*/ 366713 h 742950"/>
                <a:gd name="connsiteX5" fmla="*/ 544780 w 566362"/>
                <a:gd name="connsiteY5" fmla="*/ 674746 h 742950"/>
                <a:gd name="connsiteX6" fmla="*/ 566362 w 566362"/>
                <a:gd name="connsiteY6" fmla="*/ 686460 h 742950"/>
                <a:gd name="connsiteX7" fmla="*/ 516070 w 566362"/>
                <a:gd name="connsiteY7" fmla="*/ 713758 h 742950"/>
                <a:gd name="connsiteX8" fmla="*/ 371475 w 566362"/>
                <a:gd name="connsiteY8" fmla="*/ 742950 h 742950"/>
                <a:gd name="connsiteX9" fmla="*/ 0 w 566362"/>
                <a:gd name="connsiteY9" fmla="*/ 371475 h 742950"/>
                <a:gd name="connsiteX10" fmla="*/ 371475 w 566362"/>
                <a:gd name="connsiteY10" fmla="*/ 0 h 74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66362" h="742950">
                  <a:moveTo>
                    <a:pt x="371475" y="0"/>
                  </a:moveTo>
                  <a:cubicBezTo>
                    <a:pt x="422765" y="0"/>
                    <a:pt x="471627" y="10395"/>
                    <a:pt x="516070" y="29192"/>
                  </a:cubicBezTo>
                  <a:lnTo>
                    <a:pt x="557588" y="51728"/>
                  </a:lnTo>
                  <a:lnTo>
                    <a:pt x="544780" y="58680"/>
                  </a:lnTo>
                  <a:cubicBezTo>
                    <a:pt x="445967" y="125437"/>
                    <a:pt x="381000" y="238488"/>
                    <a:pt x="381000" y="366713"/>
                  </a:cubicBezTo>
                  <a:cubicBezTo>
                    <a:pt x="381000" y="494938"/>
                    <a:pt x="445967" y="607989"/>
                    <a:pt x="544780" y="674746"/>
                  </a:cubicBezTo>
                  <a:lnTo>
                    <a:pt x="566362" y="686460"/>
                  </a:lnTo>
                  <a:lnTo>
                    <a:pt x="516070" y="713758"/>
                  </a:lnTo>
                  <a:cubicBezTo>
                    <a:pt x="471627" y="732555"/>
                    <a:pt x="422765" y="742950"/>
                    <a:pt x="371475" y="742950"/>
                  </a:cubicBezTo>
                  <a:cubicBezTo>
                    <a:pt x="166315" y="742950"/>
                    <a:pt x="0" y="576635"/>
                    <a:pt x="0" y="371475"/>
                  </a:cubicBezTo>
                  <a:cubicBezTo>
                    <a:pt x="0" y="166315"/>
                    <a:pt x="166315" y="0"/>
                    <a:pt x="371475" y="0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457200"/>
              <a:endParaRPr lang="en-US" sz="1800" kern="1200" dirty="0">
                <a:solidFill>
                  <a:prstClr val="white"/>
                </a:solidFill>
                <a:latin typeface="Arial Unicode MS" panose="020B0604020202020204" pitchFamily="34" charset="-128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B5303150-860F-4368-9DE0-D6479C4B4CA4}"/>
              </a:ext>
            </a:extLst>
          </p:cNvPr>
          <p:cNvSpPr txBox="1"/>
          <p:nvPr/>
        </p:nvSpPr>
        <p:spPr>
          <a:xfrm>
            <a:off x="5553585" y="4804933"/>
            <a:ext cx="13596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Weeknd</a:t>
            </a:r>
            <a:r>
              <a:rPr lang="en-US" dirty="0"/>
              <a:t> Lyrics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674C6D7-F68B-4746-B2D0-9C7C6D559323}"/>
              </a:ext>
            </a:extLst>
          </p:cNvPr>
          <p:cNvSpPr txBox="1"/>
          <p:nvPr/>
        </p:nvSpPr>
        <p:spPr>
          <a:xfrm>
            <a:off x="7548432" y="4804933"/>
            <a:ext cx="12105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Bing Lexicon</a:t>
            </a:r>
          </a:p>
        </p:txBody>
      </p:sp>
      <p:cxnSp>
        <p:nvCxnSpPr>
          <p:cNvPr id="21" name="Elbow Connector 20"/>
          <p:cNvCxnSpPr/>
          <p:nvPr/>
        </p:nvCxnSpPr>
        <p:spPr>
          <a:xfrm>
            <a:off x="4225159" y="4035973"/>
            <a:ext cx="2932386" cy="378372"/>
          </a:xfrm>
          <a:prstGeom prst="bentConnector3">
            <a:avLst>
              <a:gd name="adj1" fmla="val 1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59C8824-A3E3-FB40-8E22-9483F34431DB}"/>
              </a:ext>
            </a:extLst>
          </p:cNvPr>
          <p:cNvSpPr txBox="1"/>
          <p:nvPr/>
        </p:nvSpPr>
        <p:spPr>
          <a:xfrm>
            <a:off x="107576" y="6145306"/>
            <a:ext cx="78005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* Due to some changes, the first time you use a sentiment lexicon, you will be asked to download.  This is due to licensing.</a:t>
            </a:r>
          </a:p>
        </p:txBody>
      </p:sp>
    </p:spTree>
    <p:extLst>
      <p:ext uri="{BB962C8B-B14F-4D97-AF65-F5344CB8AC3E}">
        <p14:creationId xmlns:p14="http://schemas.microsoft.com/office/powerpoint/2010/main" val="14660418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1/14/20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 in touch with our feelings…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265683" y="2427890"/>
            <a:ext cx="2876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Open </a:t>
            </a:r>
            <a:r>
              <a:rPr lang="en-US" dirty="0" err="1"/>
              <a:t>B_sentimentAnalysis.R</a:t>
            </a:r>
            <a:endParaRPr lang="en-US" dirty="0"/>
          </a:p>
        </p:txBody>
      </p:sp>
      <p:pic>
        <p:nvPicPr>
          <p:cNvPr id="5122" name="Picture 2" descr="Image result for sentiment analysis mem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663"/>
          <a:stretch/>
        </p:blipFill>
        <p:spPr bwMode="auto">
          <a:xfrm>
            <a:off x="265933" y="1271917"/>
            <a:ext cx="4762500" cy="5207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55607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1/14/20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Similar polarity scores in both methods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8FCA32-C8B6-4FA7-B7DA-F90DB22635EA}"/>
              </a:ext>
            </a:extLst>
          </p:cNvPr>
          <p:cNvSpPr txBox="1"/>
          <p:nvPr/>
        </p:nvSpPr>
        <p:spPr>
          <a:xfrm>
            <a:off x="463724" y="5845931"/>
            <a:ext cx="8052778" cy="369332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Qdap’s</a:t>
            </a:r>
            <a:r>
              <a:rPr lang="en-US" dirty="0">
                <a:solidFill>
                  <a:schemeClr val="bg1"/>
                </a:solidFill>
              </a:rPr>
              <a:t> polarity function calculates -0.409 for “</a:t>
            </a:r>
            <a:r>
              <a:rPr lang="en-US" dirty="0" err="1">
                <a:solidFill>
                  <a:schemeClr val="bg1"/>
                </a:solidFill>
              </a:rPr>
              <a:t>Starboy</a:t>
            </a:r>
            <a:r>
              <a:rPr lang="en-US" dirty="0">
                <a:solidFill>
                  <a:schemeClr val="bg1"/>
                </a:solidFill>
              </a:rPr>
              <a:t>” lyrics.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AA2AC30-4A92-44BB-9F1B-2FAFA129DA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5486" y="2221102"/>
            <a:ext cx="5981700" cy="132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7812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1/14/20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Similar polarity scores in both methods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8FCA32-C8B6-4FA7-B7DA-F90DB22635EA}"/>
              </a:ext>
            </a:extLst>
          </p:cNvPr>
          <p:cNvSpPr txBox="1"/>
          <p:nvPr/>
        </p:nvSpPr>
        <p:spPr>
          <a:xfrm>
            <a:off x="313749" y="5845931"/>
            <a:ext cx="8516502" cy="369332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Although less sophisticated and the scale is different, </a:t>
            </a:r>
            <a:r>
              <a:rPr lang="en-US" dirty="0" err="1">
                <a:solidFill>
                  <a:schemeClr val="bg1"/>
                </a:solidFill>
              </a:rPr>
              <a:t>tidytext’s</a:t>
            </a:r>
            <a:r>
              <a:rPr lang="en-US" dirty="0">
                <a:solidFill>
                  <a:schemeClr val="bg1"/>
                </a:solidFill>
              </a:rPr>
              <a:t> polarity is still negative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9E1D93B-5DEF-4069-A479-850112C02ECF}"/>
              </a:ext>
            </a:extLst>
          </p:cNvPr>
          <p:cNvGrpSpPr/>
          <p:nvPr/>
        </p:nvGrpSpPr>
        <p:grpSpPr>
          <a:xfrm>
            <a:off x="218053" y="2633335"/>
            <a:ext cx="2662220" cy="976313"/>
            <a:chOff x="5354294" y="4344537"/>
            <a:chExt cx="2662220" cy="976313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6EB556A-E9DF-47A6-8488-C1D863097681}"/>
                </a:ext>
              </a:extLst>
            </p:cNvPr>
            <p:cNvGrpSpPr/>
            <p:nvPr/>
          </p:nvGrpSpPr>
          <p:grpSpPr>
            <a:xfrm>
              <a:off x="6017688" y="4344537"/>
              <a:ext cx="1467580" cy="976313"/>
              <a:chOff x="6515101" y="2824163"/>
              <a:chExt cx="1123950" cy="747712"/>
            </a:xfrm>
          </p:grpSpPr>
          <p:sp>
            <p:nvSpPr>
              <p:cNvPr id="11" name="Freeform 11">
                <a:extLst>
                  <a:ext uri="{FF2B5EF4-FFF2-40B4-BE49-F238E27FC236}">
                    <a16:creationId xmlns:a16="http://schemas.microsoft.com/office/drawing/2014/main" id="{996DC74D-BE35-4BC3-B966-33FBB2EDC2B6}"/>
                  </a:ext>
                </a:extLst>
              </p:cNvPr>
              <p:cNvSpPr/>
              <p:nvPr/>
            </p:nvSpPr>
            <p:spPr>
              <a:xfrm>
                <a:off x="6896101" y="2880653"/>
                <a:ext cx="361950" cy="634732"/>
              </a:xfrm>
              <a:custGeom>
                <a:avLst/>
                <a:gdLst>
                  <a:gd name="connsiteX0" fmla="*/ 176588 w 361950"/>
                  <a:gd name="connsiteY0" fmla="*/ 0 h 634732"/>
                  <a:gd name="connsiteX1" fmla="*/ 198170 w 361950"/>
                  <a:gd name="connsiteY1" fmla="*/ 11714 h 634732"/>
                  <a:gd name="connsiteX2" fmla="*/ 361950 w 361950"/>
                  <a:gd name="connsiteY2" fmla="*/ 319747 h 634732"/>
                  <a:gd name="connsiteX3" fmla="*/ 198170 w 361950"/>
                  <a:gd name="connsiteY3" fmla="*/ 627780 h 634732"/>
                  <a:gd name="connsiteX4" fmla="*/ 185362 w 361950"/>
                  <a:gd name="connsiteY4" fmla="*/ 634732 h 634732"/>
                  <a:gd name="connsiteX5" fmla="*/ 163780 w 361950"/>
                  <a:gd name="connsiteY5" fmla="*/ 623018 h 634732"/>
                  <a:gd name="connsiteX6" fmla="*/ 0 w 361950"/>
                  <a:gd name="connsiteY6" fmla="*/ 314985 h 634732"/>
                  <a:gd name="connsiteX7" fmla="*/ 163780 w 361950"/>
                  <a:gd name="connsiteY7" fmla="*/ 6952 h 634732"/>
                  <a:gd name="connsiteX8" fmla="*/ 176588 w 361950"/>
                  <a:gd name="connsiteY8" fmla="*/ 0 h 6347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61950" h="634732">
                    <a:moveTo>
                      <a:pt x="176588" y="0"/>
                    </a:moveTo>
                    <a:lnTo>
                      <a:pt x="198170" y="11714"/>
                    </a:lnTo>
                    <a:cubicBezTo>
                      <a:pt x="296983" y="78471"/>
                      <a:pt x="361950" y="191522"/>
                      <a:pt x="361950" y="319747"/>
                    </a:cubicBezTo>
                    <a:cubicBezTo>
                      <a:pt x="361950" y="447972"/>
                      <a:pt x="296983" y="561023"/>
                      <a:pt x="198170" y="627780"/>
                    </a:cubicBezTo>
                    <a:lnTo>
                      <a:pt x="185362" y="634732"/>
                    </a:lnTo>
                    <a:lnTo>
                      <a:pt x="163780" y="623018"/>
                    </a:lnTo>
                    <a:cubicBezTo>
                      <a:pt x="64967" y="556261"/>
                      <a:pt x="0" y="443210"/>
                      <a:pt x="0" y="314985"/>
                    </a:cubicBezTo>
                    <a:cubicBezTo>
                      <a:pt x="0" y="186760"/>
                      <a:pt x="64967" y="73709"/>
                      <a:pt x="163780" y="6952"/>
                    </a:cubicBezTo>
                    <a:lnTo>
                      <a:pt x="176588" y="0"/>
                    </a:ln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 defTabSz="457200"/>
                <a:endParaRPr lang="en-US" sz="1800" kern="1200" dirty="0">
                  <a:solidFill>
                    <a:prstClr val="white"/>
                  </a:solidFill>
                  <a:latin typeface="Arial Unicode MS" panose="020B0604020202020204" pitchFamily="34" charset="-128"/>
                </a:endParaRPr>
              </a:p>
            </p:txBody>
          </p:sp>
          <p:sp>
            <p:nvSpPr>
              <p:cNvPr id="12" name="Freeform 12">
                <a:extLst>
                  <a:ext uri="{FF2B5EF4-FFF2-40B4-BE49-F238E27FC236}">
                    <a16:creationId xmlns:a16="http://schemas.microsoft.com/office/drawing/2014/main" id="{23C94B65-5290-47BA-9DCD-6395FC27C6EB}"/>
                  </a:ext>
                </a:extLst>
              </p:cNvPr>
              <p:cNvSpPr/>
              <p:nvPr/>
            </p:nvSpPr>
            <p:spPr>
              <a:xfrm>
                <a:off x="7072689" y="2824163"/>
                <a:ext cx="566362" cy="742950"/>
              </a:xfrm>
              <a:custGeom>
                <a:avLst/>
                <a:gdLst>
                  <a:gd name="connsiteX0" fmla="*/ 194887 w 566362"/>
                  <a:gd name="connsiteY0" fmla="*/ 0 h 742950"/>
                  <a:gd name="connsiteX1" fmla="*/ 566362 w 566362"/>
                  <a:gd name="connsiteY1" fmla="*/ 371475 h 742950"/>
                  <a:gd name="connsiteX2" fmla="*/ 194887 w 566362"/>
                  <a:gd name="connsiteY2" fmla="*/ 742950 h 742950"/>
                  <a:gd name="connsiteX3" fmla="*/ 50292 w 566362"/>
                  <a:gd name="connsiteY3" fmla="*/ 713758 h 742950"/>
                  <a:gd name="connsiteX4" fmla="*/ 8774 w 566362"/>
                  <a:gd name="connsiteY4" fmla="*/ 691222 h 742950"/>
                  <a:gd name="connsiteX5" fmla="*/ 21582 w 566362"/>
                  <a:gd name="connsiteY5" fmla="*/ 684270 h 742950"/>
                  <a:gd name="connsiteX6" fmla="*/ 185362 w 566362"/>
                  <a:gd name="connsiteY6" fmla="*/ 376237 h 742950"/>
                  <a:gd name="connsiteX7" fmla="*/ 21582 w 566362"/>
                  <a:gd name="connsiteY7" fmla="*/ 68204 h 742950"/>
                  <a:gd name="connsiteX8" fmla="*/ 0 w 566362"/>
                  <a:gd name="connsiteY8" fmla="*/ 56490 h 742950"/>
                  <a:gd name="connsiteX9" fmla="*/ 50292 w 566362"/>
                  <a:gd name="connsiteY9" fmla="*/ 29192 h 742950"/>
                  <a:gd name="connsiteX10" fmla="*/ 194887 w 566362"/>
                  <a:gd name="connsiteY10" fmla="*/ 0 h 742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66362" h="742950">
                    <a:moveTo>
                      <a:pt x="194887" y="0"/>
                    </a:moveTo>
                    <a:cubicBezTo>
                      <a:pt x="400047" y="0"/>
                      <a:pt x="566362" y="166315"/>
                      <a:pt x="566362" y="371475"/>
                    </a:cubicBezTo>
                    <a:cubicBezTo>
                      <a:pt x="566362" y="576635"/>
                      <a:pt x="400047" y="742950"/>
                      <a:pt x="194887" y="742950"/>
                    </a:cubicBezTo>
                    <a:cubicBezTo>
                      <a:pt x="143597" y="742950"/>
                      <a:pt x="94735" y="732555"/>
                      <a:pt x="50292" y="713758"/>
                    </a:cubicBezTo>
                    <a:lnTo>
                      <a:pt x="8774" y="691222"/>
                    </a:lnTo>
                    <a:lnTo>
                      <a:pt x="21582" y="684270"/>
                    </a:lnTo>
                    <a:cubicBezTo>
                      <a:pt x="120395" y="617513"/>
                      <a:pt x="185362" y="504462"/>
                      <a:pt x="185362" y="376237"/>
                    </a:cubicBezTo>
                    <a:cubicBezTo>
                      <a:pt x="185362" y="248012"/>
                      <a:pt x="120395" y="134961"/>
                      <a:pt x="21582" y="68204"/>
                    </a:cubicBezTo>
                    <a:lnTo>
                      <a:pt x="0" y="56490"/>
                    </a:lnTo>
                    <a:lnTo>
                      <a:pt x="50292" y="29192"/>
                    </a:lnTo>
                    <a:cubicBezTo>
                      <a:pt x="94735" y="10395"/>
                      <a:pt x="143597" y="0"/>
                      <a:pt x="194887" y="0"/>
                    </a:cubicBezTo>
                    <a:close/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 defTabSz="457200"/>
                <a:endParaRPr lang="en-US" sz="1800" kern="1200" dirty="0">
                  <a:solidFill>
                    <a:prstClr val="white"/>
                  </a:solidFill>
                  <a:latin typeface="Arial Unicode MS" panose="020B0604020202020204" pitchFamily="34" charset="-128"/>
                </a:endParaRPr>
              </a:p>
            </p:txBody>
          </p:sp>
          <p:sp>
            <p:nvSpPr>
              <p:cNvPr id="13" name="Freeform 13">
                <a:extLst>
                  <a:ext uri="{FF2B5EF4-FFF2-40B4-BE49-F238E27FC236}">
                    <a16:creationId xmlns:a16="http://schemas.microsoft.com/office/drawing/2014/main" id="{FA43250D-2174-49FD-9487-DC304C936928}"/>
                  </a:ext>
                </a:extLst>
              </p:cNvPr>
              <p:cNvSpPr/>
              <p:nvPr/>
            </p:nvSpPr>
            <p:spPr>
              <a:xfrm>
                <a:off x="6515101" y="2828925"/>
                <a:ext cx="566362" cy="742950"/>
              </a:xfrm>
              <a:custGeom>
                <a:avLst/>
                <a:gdLst>
                  <a:gd name="connsiteX0" fmla="*/ 371475 w 566362"/>
                  <a:gd name="connsiteY0" fmla="*/ 0 h 742950"/>
                  <a:gd name="connsiteX1" fmla="*/ 516070 w 566362"/>
                  <a:gd name="connsiteY1" fmla="*/ 29192 h 742950"/>
                  <a:gd name="connsiteX2" fmla="*/ 557588 w 566362"/>
                  <a:gd name="connsiteY2" fmla="*/ 51728 h 742950"/>
                  <a:gd name="connsiteX3" fmla="*/ 544780 w 566362"/>
                  <a:gd name="connsiteY3" fmla="*/ 58680 h 742950"/>
                  <a:gd name="connsiteX4" fmla="*/ 381000 w 566362"/>
                  <a:gd name="connsiteY4" fmla="*/ 366713 h 742950"/>
                  <a:gd name="connsiteX5" fmla="*/ 544780 w 566362"/>
                  <a:gd name="connsiteY5" fmla="*/ 674746 h 742950"/>
                  <a:gd name="connsiteX6" fmla="*/ 566362 w 566362"/>
                  <a:gd name="connsiteY6" fmla="*/ 686460 h 742950"/>
                  <a:gd name="connsiteX7" fmla="*/ 516070 w 566362"/>
                  <a:gd name="connsiteY7" fmla="*/ 713758 h 742950"/>
                  <a:gd name="connsiteX8" fmla="*/ 371475 w 566362"/>
                  <a:gd name="connsiteY8" fmla="*/ 742950 h 742950"/>
                  <a:gd name="connsiteX9" fmla="*/ 0 w 566362"/>
                  <a:gd name="connsiteY9" fmla="*/ 371475 h 742950"/>
                  <a:gd name="connsiteX10" fmla="*/ 371475 w 566362"/>
                  <a:gd name="connsiteY10" fmla="*/ 0 h 742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66362" h="742950">
                    <a:moveTo>
                      <a:pt x="371475" y="0"/>
                    </a:moveTo>
                    <a:cubicBezTo>
                      <a:pt x="422765" y="0"/>
                      <a:pt x="471627" y="10395"/>
                      <a:pt x="516070" y="29192"/>
                    </a:cubicBezTo>
                    <a:lnTo>
                      <a:pt x="557588" y="51728"/>
                    </a:lnTo>
                    <a:lnTo>
                      <a:pt x="544780" y="58680"/>
                    </a:lnTo>
                    <a:cubicBezTo>
                      <a:pt x="445967" y="125437"/>
                      <a:pt x="381000" y="238488"/>
                      <a:pt x="381000" y="366713"/>
                    </a:cubicBezTo>
                    <a:cubicBezTo>
                      <a:pt x="381000" y="494938"/>
                      <a:pt x="445967" y="607989"/>
                      <a:pt x="544780" y="674746"/>
                    </a:cubicBezTo>
                    <a:lnTo>
                      <a:pt x="566362" y="686460"/>
                    </a:lnTo>
                    <a:lnTo>
                      <a:pt x="516070" y="713758"/>
                    </a:lnTo>
                    <a:cubicBezTo>
                      <a:pt x="471627" y="732555"/>
                      <a:pt x="422765" y="742950"/>
                      <a:pt x="371475" y="742950"/>
                    </a:cubicBezTo>
                    <a:cubicBezTo>
                      <a:pt x="166315" y="742950"/>
                      <a:pt x="0" y="576635"/>
                      <a:pt x="0" y="371475"/>
                    </a:cubicBezTo>
                    <a:cubicBezTo>
                      <a:pt x="0" y="166315"/>
                      <a:pt x="166315" y="0"/>
                      <a:pt x="371475" y="0"/>
                    </a:cubicBezTo>
                    <a:close/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 defTabSz="457200"/>
                <a:endParaRPr lang="en-US" sz="1800" kern="1200" dirty="0">
                  <a:solidFill>
                    <a:prstClr val="white"/>
                  </a:solidFill>
                  <a:latin typeface="Arial Unicode MS" panose="020B0604020202020204" pitchFamily="34" charset="-128"/>
                </a:endParaRPr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2186487-F7EC-4D4A-8376-794B2991155B}"/>
                </a:ext>
              </a:extLst>
            </p:cNvPr>
            <p:cNvSpPr txBox="1"/>
            <p:nvPr/>
          </p:nvSpPr>
          <p:spPr>
            <a:xfrm>
              <a:off x="5354294" y="4678805"/>
              <a:ext cx="122911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/>
                <a:t>Weeknd</a:t>
              </a:r>
              <a:r>
                <a:rPr lang="en-US" sz="1400" dirty="0"/>
                <a:t> Lyrics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72DF590-AD4F-4526-951E-1F7A2A383A62}"/>
                </a:ext>
              </a:extLst>
            </p:cNvPr>
            <p:cNvSpPr txBox="1"/>
            <p:nvPr/>
          </p:nvSpPr>
          <p:spPr>
            <a:xfrm>
              <a:off x="6927113" y="4678805"/>
              <a:ext cx="108940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Bing Lexicon</a:t>
              </a:r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DDEF261F-A7C4-4E51-9675-E9A75D3877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4141" y="2240951"/>
            <a:ext cx="4248150" cy="219075"/>
          </a:xfrm>
          <a:prstGeom prst="rect">
            <a:avLst/>
          </a:prstGeom>
        </p:spPr>
      </p:pic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70398C9C-C9E4-4D91-A31E-443FE44C8AD5}"/>
              </a:ext>
            </a:extLst>
          </p:cNvPr>
          <p:cNvSpPr/>
          <p:nvPr/>
        </p:nvSpPr>
        <p:spPr>
          <a:xfrm rot="5400000">
            <a:off x="1860603" y="3238856"/>
            <a:ext cx="2278472" cy="333889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E0A48BD-1DEC-402F-B9FE-1C28566980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4141" y="2662803"/>
            <a:ext cx="5772150" cy="3048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6101" y="3184306"/>
            <a:ext cx="3457514" cy="1072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9058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1/14/20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TidyText</a:t>
            </a:r>
            <a:r>
              <a:rPr lang="en-US" dirty="0"/>
              <a:t> has other sentiment lexicons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BBF85A-CC36-4919-A4E5-B541A3DD3D76}"/>
              </a:ext>
            </a:extLst>
          </p:cNvPr>
          <p:cNvSpPr txBox="1"/>
          <p:nvPr/>
        </p:nvSpPr>
        <p:spPr>
          <a:xfrm>
            <a:off x="185383" y="5824265"/>
            <a:ext cx="8773235" cy="369332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Each can be used in an inner join to get different ways of assessing sentiment.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5C78BA1-6CF6-4F89-ACAE-3A2D7BBFD467}"/>
              </a:ext>
            </a:extLst>
          </p:cNvPr>
          <p:cNvGrpSpPr/>
          <p:nvPr/>
        </p:nvGrpSpPr>
        <p:grpSpPr>
          <a:xfrm>
            <a:off x="2969283" y="4157360"/>
            <a:ext cx="3901138" cy="976313"/>
            <a:chOff x="5131557" y="4344537"/>
            <a:chExt cx="3901138" cy="976313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19BA0851-91DF-4B36-ABFE-69DA4593A722}"/>
                </a:ext>
              </a:extLst>
            </p:cNvPr>
            <p:cNvGrpSpPr/>
            <p:nvPr/>
          </p:nvGrpSpPr>
          <p:grpSpPr>
            <a:xfrm>
              <a:off x="6017688" y="4344537"/>
              <a:ext cx="1467580" cy="976313"/>
              <a:chOff x="6515101" y="2824163"/>
              <a:chExt cx="1123950" cy="747712"/>
            </a:xfrm>
          </p:grpSpPr>
          <p:sp>
            <p:nvSpPr>
              <p:cNvPr id="11" name="Freeform 11">
                <a:extLst>
                  <a:ext uri="{FF2B5EF4-FFF2-40B4-BE49-F238E27FC236}">
                    <a16:creationId xmlns:a16="http://schemas.microsoft.com/office/drawing/2014/main" id="{6C0C6020-3AB8-40C4-818C-39D79ADABBBD}"/>
                  </a:ext>
                </a:extLst>
              </p:cNvPr>
              <p:cNvSpPr/>
              <p:nvPr/>
            </p:nvSpPr>
            <p:spPr>
              <a:xfrm>
                <a:off x="6896101" y="2880653"/>
                <a:ext cx="361950" cy="634732"/>
              </a:xfrm>
              <a:custGeom>
                <a:avLst/>
                <a:gdLst>
                  <a:gd name="connsiteX0" fmla="*/ 176588 w 361950"/>
                  <a:gd name="connsiteY0" fmla="*/ 0 h 634732"/>
                  <a:gd name="connsiteX1" fmla="*/ 198170 w 361950"/>
                  <a:gd name="connsiteY1" fmla="*/ 11714 h 634732"/>
                  <a:gd name="connsiteX2" fmla="*/ 361950 w 361950"/>
                  <a:gd name="connsiteY2" fmla="*/ 319747 h 634732"/>
                  <a:gd name="connsiteX3" fmla="*/ 198170 w 361950"/>
                  <a:gd name="connsiteY3" fmla="*/ 627780 h 634732"/>
                  <a:gd name="connsiteX4" fmla="*/ 185362 w 361950"/>
                  <a:gd name="connsiteY4" fmla="*/ 634732 h 634732"/>
                  <a:gd name="connsiteX5" fmla="*/ 163780 w 361950"/>
                  <a:gd name="connsiteY5" fmla="*/ 623018 h 634732"/>
                  <a:gd name="connsiteX6" fmla="*/ 0 w 361950"/>
                  <a:gd name="connsiteY6" fmla="*/ 314985 h 634732"/>
                  <a:gd name="connsiteX7" fmla="*/ 163780 w 361950"/>
                  <a:gd name="connsiteY7" fmla="*/ 6952 h 634732"/>
                  <a:gd name="connsiteX8" fmla="*/ 176588 w 361950"/>
                  <a:gd name="connsiteY8" fmla="*/ 0 h 6347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61950" h="634732">
                    <a:moveTo>
                      <a:pt x="176588" y="0"/>
                    </a:moveTo>
                    <a:lnTo>
                      <a:pt x="198170" y="11714"/>
                    </a:lnTo>
                    <a:cubicBezTo>
                      <a:pt x="296983" y="78471"/>
                      <a:pt x="361950" y="191522"/>
                      <a:pt x="361950" y="319747"/>
                    </a:cubicBezTo>
                    <a:cubicBezTo>
                      <a:pt x="361950" y="447972"/>
                      <a:pt x="296983" y="561023"/>
                      <a:pt x="198170" y="627780"/>
                    </a:cubicBezTo>
                    <a:lnTo>
                      <a:pt x="185362" y="634732"/>
                    </a:lnTo>
                    <a:lnTo>
                      <a:pt x="163780" y="623018"/>
                    </a:lnTo>
                    <a:cubicBezTo>
                      <a:pt x="64967" y="556261"/>
                      <a:pt x="0" y="443210"/>
                      <a:pt x="0" y="314985"/>
                    </a:cubicBezTo>
                    <a:cubicBezTo>
                      <a:pt x="0" y="186760"/>
                      <a:pt x="64967" y="73709"/>
                      <a:pt x="163780" y="6952"/>
                    </a:cubicBezTo>
                    <a:lnTo>
                      <a:pt x="176588" y="0"/>
                    </a:ln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 defTabSz="457200"/>
                <a:endParaRPr lang="en-US" sz="1800" kern="1200" dirty="0">
                  <a:solidFill>
                    <a:prstClr val="white"/>
                  </a:solidFill>
                  <a:latin typeface="Arial Unicode MS" panose="020B0604020202020204" pitchFamily="34" charset="-128"/>
                </a:endParaRPr>
              </a:p>
            </p:txBody>
          </p:sp>
          <p:sp>
            <p:nvSpPr>
              <p:cNvPr id="12" name="Freeform 12">
                <a:extLst>
                  <a:ext uri="{FF2B5EF4-FFF2-40B4-BE49-F238E27FC236}">
                    <a16:creationId xmlns:a16="http://schemas.microsoft.com/office/drawing/2014/main" id="{67C0577F-0FED-4620-8102-7AD9E20DB1BA}"/>
                  </a:ext>
                </a:extLst>
              </p:cNvPr>
              <p:cNvSpPr/>
              <p:nvPr/>
            </p:nvSpPr>
            <p:spPr>
              <a:xfrm>
                <a:off x="7072689" y="2824163"/>
                <a:ext cx="566362" cy="742950"/>
              </a:xfrm>
              <a:custGeom>
                <a:avLst/>
                <a:gdLst>
                  <a:gd name="connsiteX0" fmla="*/ 194887 w 566362"/>
                  <a:gd name="connsiteY0" fmla="*/ 0 h 742950"/>
                  <a:gd name="connsiteX1" fmla="*/ 566362 w 566362"/>
                  <a:gd name="connsiteY1" fmla="*/ 371475 h 742950"/>
                  <a:gd name="connsiteX2" fmla="*/ 194887 w 566362"/>
                  <a:gd name="connsiteY2" fmla="*/ 742950 h 742950"/>
                  <a:gd name="connsiteX3" fmla="*/ 50292 w 566362"/>
                  <a:gd name="connsiteY3" fmla="*/ 713758 h 742950"/>
                  <a:gd name="connsiteX4" fmla="*/ 8774 w 566362"/>
                  <a:gd name="connsiteY4" fmla="*/ 691222 h 742950"/>
                  <a:gd name="connsiteX5" fmla="*/ 21582 w 566362"/>
                  <a:gd name="connsiteY5" fmla="*/ 684270 h 742950"/>
                  <a:gd name="connsiteX6" fmla="*/ 185362 w 566362"/>
                  <a:gd name="connsiteY6" fmla="*/ 376237 h 742950"/>
                  <a:gd name="connsiteX7" fmla="*/ 21582 w 566362"/>
                  <a:gd name="connsiteY7" fmla="*/ 68204 h 742950"/>
                  <a:gd name="connsiteX8" fmla="*/ 0 w 566362"/>
                  <a:gd name="connsiteY8" fmla="*/ 56490 h 742950"/>
                  <a:gd name="connsiteX9" fmla="*/ 50292 w 566362"/>
                  <a:gd name="connsiteY9" fmla="*/ 29192 h 742950"/>
                  <a:gd name="connsiteX10" fmla="*/ 194887 w 566362"/>
                  <a:gd name="connsiteY10" fmla="*/ 0 h 742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66362" h="742950">
                    <a:moveTo>
                      <a:pt x="194887" y="0"/>
                    </a:moveTo>
                    <a:cubicBezTo>
                      <a:pt x="400047" y="0"/>
                      <a:pt x="566362" y="166315"/>
                      <a:pt x="566362" y="371475"/>
                    </a:cubicBezTo>
                    <a:cubicBezTo>
                      <a:pt x="566362" y="576635"/>
                      <a:pt x="400047" y="742950"/>
                      <a:pt x="194887" y="742950"/>
                    </a:cubicBezTo>
                    <a:cubicBezTo>
                      <a:pt x="143597" y="742950"/>
                      <a:pt x="94735" y="732555"/>
                      <a:pt x="50292" y="713758"/>
                    </a:cubicBezTo>
                    <a:lnTo>
                      <a:pt x="8774" y="691222"/>
                    </a:lnTo>
                    <a:lnTo>
                      <a:pt x="21582" y="684270"/>
                    </a:lnTo>
                    <a:cubicBezTo>
                      <a:pt x="120395" y="617513"/>
                      <a:pt x="185362" y="504462"/>
                      <a:pt x="185362" y="376237"/>
                    </a:cubicBezTo>
                    <a:cubicBezTo>
                      <a:pt x="185362" y="248012"/>
                      <a:pt x="120395" y="134961"/>
                      <a:pt x="21582" y="68204"/>
                    </a:cubicBezTo>
                    <a:lnTo>
                      <a:pt x="0" y="56490"/>
                    </a:lnTo>
                    <a:lnTo>
                      <a:pt x="50292" y="29192"/>
                    </a:lnTo>
                    <a:cubicBezTo>
                      <a:pt x="94735" y="10395"/>
                      <a:pt x="143597" y="0"/>
                      <a:pt x="194887" y="0"/>
                    </a:cubicBezTo>
                    <a:close/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 defTabSz="457200"/>
                <a:endParaRPr lang="en-US" sz="1800" kern="1200" dirty="0">
                  <a:solidFill>
                    <a:prstClr val="white"/>
                  </a:solidFill>
                  <a:latin typeface="Arial Unicode MS" panose="020B0604020202020204" pitchFamily="34" charset="-128"/>
                </a:endParaRPr>
              </a:p>
            </p:txBody>
          </p:sp>
          <p:sp>
            <p:nvSpPr>
              <p:cNvPr id="13" name="Freeform 13">
                <a:extLst>
                  <a:ext uri="{FF2B5EF4-FFF2-40B4-BE49-F238E27FC236}">
                    <a16:creationId xmlns:a16="http://schemas.microsoft.com/office/drawing/2014/main" id="{B99335B1-1D8F-4B32-A9C5-87588BA5D409}"/>
                  </a:ext>
                </a:extLst>
              </p:cNvPr>
              <p:cNvSpPr/>
              <p:nvPr/>
            </p:nvSpPr>
            <p:spPr>
              <a:xfrm>
                <a:off x="6515101" y="2828925"/>
                <a:ext cx="566362" cy="742950"/>
              </a:xfrm>
              <a:custGeom>
                <a:avLst/>
                <a:gdLst>
                  <a:gd name="connsiteX0" fmla="*/ 371475 w 566362"/>
                  <a:gd name="connsiteY0" fmla="*/ 0 h 742950"/>
                  <a:gd name="connsiteX1" fmla="*/ 516070 w 566362"/>
                  <a:gd name="connsiteY1" fmla="*/ 29192 h 742950"/>
                  <a:gd name="connsiteX2" fmla="*/ 557588 w 566362"/>
                  <a:gd name="connsiteY2" fmla="*/ 51728 h 742950"/>
                  <a:gd name="connsiteX3" fmla="*/ 544780 w 566362"/>
                  <a:gd name="connsiteY3" fmla="*/ 58680 h 742950"/>
                  <a:gd name="connsiteX4" fmla="*/ 381000 w 566362"/>
                  <a:gd name="connsiteY4" fmla="*/ 366713 h 742950"/>
                  <a:gd name="connsiteX5" fmla="*/ 544780 w 566362"/>
                  <a:gd name="connsiteY5" fmla="*/ 674746 h 742950"/>
                  <a:gd name="connsiteX6" fmla="*/ 566362 w 566362"/>
                  <a:gd name="connsiteY6" fmla="*/ 686460 h 742950"/>
                  <a:gd name="connsiteX7" fmla="*/ 516070 w 566362"/>
                  <a:gd name="connsiteY7" fmla="*/ 713758 h 742950"/>
                  <a:gd name="connsiteX8" fmla="*/ 371475 w 566362"/>
                  <a:gd name="connsiteY8" fmla="*/ 742950 h 742950"/>
                  <a:gd name="connsiteX9" fmla="*/ 0 w 566362"/>
                  <a:gd name="connsiteY9" fmla="*/ 371475 h 742950"/>
                  <a:gd name="connsiteX10" fmla="*/ 371475 w 566362"/>
                  <a:gd name="connsiteY10" fmla="*/ 0 h 742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66362" h="742950">
                    <a:moveTo>
                      <a:pt x="371475" y="0"/>
                    </a:moveTo>
                    <a:cubicBezTo>
                      <a:pt x="422765" y="0"/>
                      <a:pt x="471627" y="10395"/>
                      <a:pt x="516070" y="29192"/>
                    </a:cubicBezTo>
                    <a:lnTo>
                      <a:pt x="557588" y="51728"/>
                    </a:lnTo>
                    <a:lnTo>
                      <a:pt x="544780" y="58680"/>
                    </a:lnTo>
                    <a:cubicBezTo>
                      <a:pt x="445967" y="125437"/>
                      <a:pt x="381000" y="238488"/>
                      <a:pt x="381000" y="366713"/>
                    </a:cubicBezTo>
                    <a:cubicBezTo>
                      <a:pt x="381000" y="494938"/>
                      <a:pt x="445967" y="607989"/>
                      <a:pt x="544780" y="674746"/>
                    </a:cubicBezTo>
                    <a:lnTo>
                      <a:pt x="566362" y="686460"/>
                    </a:lnTo>
                    <a:lnTo>
                      <a:pt x="516070" y="713758"/>
                    </a:lnTo>
                    <a:cubicBezTo>
                      <a:pt x="471627" y="732555"/>
                      <a:pt x="422765" y="742950"/>
                      <a:pt x="371475" y="742950"/>
                    </a:cubicBezTo>
                    <a:cubicBezTo>
                      <a:pt x="166315" y="742950"/>
                      <a:pt x="0" y="576635"/>
                      <a:pt x="0" y="371475"/>
                    </a:cubicBezTo>
                    <a:cubicBezTo>
                      <a:pt x="0" y="166315"/>
                      <a:pt x="166315" y="0"/>
                      <a:pt x="371475" y="0"/>
                    </a:cubicBezTo>
                    <a:close/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 defTabSz="457200"/>
                <a:endParaRPr lang="en-US" sz="1800" kern="1200" dirty="0">
                  <a:solidFill>
                    <a:prstClr val="white"/>
                  </a:solidFill>
                  <a:latin typeface="Arial Unicode MS" panose="020B0604020202020204" pitchFamily="34" charset="-128"/>
                </a:endParaRPr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C8744EC-6B73-4BBE-99BB-C87B735C21F2}"/>
                </a:ext>
              </a:extLst>
            </p:cNvPr>
            <p:cNvSpPr txBox="1"/>
            <p:nvPr/>
          </p:nvSpPr>
          <p:spPr>
            <a:xfrm>
              <a:off x="5131557" y="4678805"/>
              <a:ext cx="135966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Weeknd</a:t>
              </a:r>
              <a:r>
                <a:rPr lang="en-US" dirty="0"/>
                <a:t> Lyrics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B416E8B-69F3-4A73-9FC2-4AB98C8F2AB5}"/>
                </a:ext>
              </a:extLst>
            </p:cNvPr>
            <p:cNvSpPr txBox="1"/>
            <p:nvPr/>
          </p:nvSpPr>
          <p:spPr>
            <a:xfrm>
              <a:off x="7126404" y="4678805"/>
              <a:ext cx="19062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Sentiment Lexicon</a:t>
              </a:r>
            </a:p>
          </p:txBody>
        </p:sp>
      </p:grp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4999FBE-FC6D-42C2-A41F-D0719453E952}"/>
              </a:ext>
            </a:extLst>
          </p:cNvPr>
          <p:cNvCxnSpPr/>
          <p:nvPr/>
        </p:nvCxnSpPr>
        <p:spPr>
          <a:xfrm>
            <a:off x="627797" y="3879856"/>
            <a:ext cx="772463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C454816-8D14-4B4F-94E1-237ED72F58AB}"/>
              </a:ext>
            </a:extLst>
          </p:cNvPr>
          <p:cNvGrpSpPr/>
          <p:nvPr/>
        </p:nvGrpSpPr>
        <p:grpSpPr>
          <a:xfrm>
            <a:off x="249974" y="1521069"/>
            <a:ext cx="2125133" cy="2049508"/>
            <a:chOff x="367204" y="1708246"/>
            <a:chExt cx="2125133" cy="2049508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05C667E9-1E4C-4E5C-B8E7-CEEEC26523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3009" y="2290904"/>
              <a:ext cx="1533525" cy="1466850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ACD3695-BB92-4E19-93D4-328FE431AA9D}"/>
                </a:ext>
              </a:extLst>
            </p:cNvPr>
            <p:cNvSpPr txBox="1"/>
            <p:nvPr/>
          </p:nvSpPr>
          <p:spPr>
            <a:xfrm>
              <a:off x="367204" y="1708246"/>
              <a:ext cx="212513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/>
                <a:t>AFINN- Dutch researcher</a:t>
              </a:r>
            </a:p>
            <a:p>
              <a:pPr algn="ctr"/>
              <a:r>
                <a:rPr lang="en-US" dirty="0"/>
                <a:t>Words scored -5 to 5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B143313-526C-445C-8AAE-FADDA1CD0A33}"/>
              </a:ext>
            </a:extLst>
          </p:cNvPr>
          <p:cNvGrpSpPr/>
          <p:nvPr/>
        </p:nvGrpSpPr>
        <p:grpSpPr>
          <a:xfrm>
            <a:off x="2796315" y="1525832"/>
            <a:ext cx="2159182" cy="2039983"/>
            <a:chOff x="2699870" y="1708246"/>
            <a:chExt cx="2159182" cy="2039983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705DDAE7-E657-48FA-AAD9-DBBD92767F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79348" y="2290904"/>
              <a:ext cx="1800225" cy="1457325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9F12DA9-7252-4885-B334-F8E8B16780F5}"/>
                </a:ext>
              </a:extLst>
            </p:cNvPr>
            <p:cNvSpPr txBox="1"/>
            <p:nvPr/>
          </p:nvSpPr>
          <p:spPr>
            <a:xfrm>
              <a:off x="2699870" y="1708246"/>
              <a:ext cx="215918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/>
                <a:t>Bing- U of I-Chi Researcher</a:t>
              </a:r>
            </a:p>
            <a:p>
              <a:pPr algn="ctr"/>
              <a:r>
                <a:rPr lang="en-US" sz="1400" dirty="0"/>
                <a:t>Words scored </a:t>
              </a:r>
              <a:r>
                <a:rPr lang="en-US" sz="1400" dirty="0" err="1"/>
                <a:t>Pos</a:t>
              </a:r>
              <a:r>
                <a:rPr lang="en-US" sz="1400" dirty="0"/>
                <a:t>/</a:t>
              </a:r>
              <a:r>
                <a:rPr lang="en-US" sz="1400" dirty="0" err="1"/>
                <a:t>Neg</a:t>
              </a:r>
              <a:endParaRPr lang="en-US" sz="1400" dirty="0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746E07F-7E61-4754-BE22-CF8CCEAF2C1E}"/>
              </a:ext>
            </a:extLst>
          </p:cNvPr>
          <p:cNvGrpSpPr/>
          <p:nvPr/>
        </p:nvGrpSpPr>
        <p:grpSpPr>
          <a:xfrm>
            <a:off x="5243203" y="1525832"/>
            <a:ext cx="3666517" cy="2039983"/>
            <a:chOff x="5360433" y="1708246"/>
            <a:chExt cx="3666517" cy="2039983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8B4C21D6-7D75-413A-AC32-307BEA3B64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36441" y="2290904"/>
              <a:ext cx="1714500" cy="1457325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AAB81FC-8982-4587-A23B-CF0BB02E9587}"/>
                </a:ext>
              </a:extLst>
            </p:cNvPr>
            <p:cNvSpPr txBox="1"/>
            <p:nvPr/>
          </p:nvSpPr>
          <p:spPr>
            <a:xfrm>
              <a:off x="5360433" y="1708246"/>
              <a:ext cx="366651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/>
                <a:t>NRC – </a:t>
              </a:r>
              <a:r>
                <a:rPr lang="en-US" sz="1600" b="1" dirty="0" err="1"/>
                <a:t>mTurk</a:t>
              </a:r>
              <a:endParaRPr lang="en-US" sz="1600" b="1" dirty="0"/>
            </a:p>
            <a:p>
              <a:pPr algn="ctr"/>
              <a:r>
                <a:rPr lang="en-US" sz="1600" dirty="0"/>
                <a:t>Words classified into 8 primary &amp; </a:t>
              </a:r>
              <a:r>
                <a:rPr lang="en-US" sz="1600" dirty="0" err="1"/>
                <a:t>pos</a:t>
              </a:r>
              <a:r>
                <a:rPr lang="en-US" sz="1600" dirty="0"/>
                <a:t>/</a:t>
              </a:r>
              <a:r>
                <a:rPr lang="en-US" sz="1600" dirty="0" err="1"/>
                <a:t>neg</a:t>
              </a:r>
              <a:endParaRPr lang="en-US" sz="1600" dirty="0"/>
            </a:p>
          </p:txBody>
        </p:sp>
      </p:grp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FA6FE7B-0460-4686-9380-D4B89C8CFBA5}"/>
              </a:ext>
            </a:extLst>
          </p:cNvPr>
          <p:cNvCxnSpPr/>
          <p:nvPr/>
        </p:nvCxnSpPr>
        <p:spPr>
          <a:xfrm>
            <a:off x="2571379" y="1767901"/>
            <a:ext cx="0" cy="1555845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FC67D2E-70E2-44A6-81B1-F1308D60344D}"/>
              </a:ext>
            </a:extLst>
          </p:cNvPr>
          <p:cNvCxnSpPr/>
          <p:nvPr/>
        </p:nvCxnSpPr>
        <p:spPr>
          <a:xfrm>
            <a:off x="5240567" y="1767901"/>
            <a:ext cx="0" cy="1555845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17732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1/14/20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recreate </a:t>
            </a:r>
            <a:r>
              <a:rPr lang="en-US" dirty="0" err="1"/>
              <a:t>Plutchik’s</a:t>
            </a:r>
            <a:r>
              <a:rPr lang="en-US" dirty="0"/>
              <a:t> Wheel of Emotions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0300" y="1226896"/>
            <a:ext cx="4343400" cy="440420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7BBF85A-CC36-4919-A4E5-B541A3DD3D76}"/>
              </a:ext>
            </a:extLst>
          </p:cNvPr>
          <p:cNvSpPr txBox="1"/>
          <p:nvPr/>
        </p:nvSpPr>
        <p:spPr>
          <a:xfrm>
            <a:off x="185383" y="5824265"/>
            <a:ext cx="8773235" cy="369332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Back to the script!</a:t>
            </a:r>
          </a:p>
        </p:txBody>
      </p:sp>
    </p:spTree>
    <p:extLst>
      <p:ext uri="{BB962C8B-B14F-4D97-AF65-F5344CB8AC3E}">
        <p14:creationId xmlns:p14="http://schemas.microsoft.com/office/powerpoint/2010/main" val="19407020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Agenda </a:t>
            </a:r>
            <a:r>
              <a:rPr lang="en-US" i="1"/>
              <a:t>– all times are suggested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72713601"/>
              </p:ext>
            </p:extLst>
          </p:nvPr>
        </p:nvGraphicFramePr>
        <p:xfrm>
          <a:off x="628650" y="1111250"/>
          <a:ext cx="7887506" cy="3342005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384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82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907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Start</a:t>
                      </a:r>
                    </a:p>
                  </a:txBody>
                  <a:tcPr marL="8776" marR="8776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End</a:t>
                      </a:r>
                    </a:p>
                  </a:txBody>
                  <a:tcPr marL="8776" marR="8776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Wednesday</a:t>
                      </a:r>
                      <a:r>
                        <a:rPr lang="en-US" sz="2400" b="0" i="0" u="none" strike="noStrike" baseline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 – June 19</a:t>
                      </a:r>
                      <a:endParaRPr lang="en-US" sz="24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76" marR="8776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baseline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8:45</a:t>
                      </a:r>
                    </a:p>
                  </a:txBody>
                  <a:tcPr marL="8776" marR="8776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baseline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9:15</a:t>
                      </a:r>
                    </a:p>
                  </a:txBody>
                  <a:tcPr marL="8776" marR="8776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Coffee</a:t>
                      </a:r>
                    </a:p>
                  </a:txBody>
                  <a:tcPr marL="8776" marR="8776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baseline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9:15</a:t>
                      </a:r>
                    </a:p>
                  </a:txBody>
                  <a:tcPr marL="8776" marR="8776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9:30</a:t>
                      </a:r>
                    </a:p>
                  </a:txBody>
                  <a:tcPr marL="8776" marR="8776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8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Review Q/A from yesterday</a:t>
                      </a:r>
                    </a:p>
                  </a:txBody>
                  <a:tcPr marL="8776" marR="8776" marT="9525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9:30</a:t>
                      </a:r>
                    </a:p>
                  </a:txBody>
                  <a:tcPr marL="8776" marR="8776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10:45</a:t>
                      </a:r>
                    </a:p>
                  </a:txBody>
                  <a:tcPr marL="8776" marR="8776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Polarity &amp; Sentiment</a:t>
                      </a:r>
                    </a:p>
                  </a:txBody>
                  <a:tcPr marL="8776" marR="8776" marT="9525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10:45</a:t>
                      </a:r>
                    </a:p>
                  </a:txBody>
                  <a:tcPr marL="8776" marR="8776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11:00</a:t>
                      </a:r>
                    </a:p>
                  </a:txBody>
                  <a:tcPr marL="8776" marR="8776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Break</a:t>
                      </a:r>
                    </a:p>
                  </a:txBody>
                  <a:tcPr marL="8776" marR="8776" marT="9525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11:00</a:t>
                      </a:r>
                    </a:p>
                  </a:txBody>
                  <a:tcPr marL="8776" marR="8776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12:00</a:t>
                      </a:r>
                    </a:p>
                  </a:txBody>
                  <a:tcPr marL="8776" marR="8776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Topic</a:t>
                      </a:r>
                      <a:r>
                        <a:rPr lang="en-US" sz="18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Modeling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76" marR="8776" marT="9525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12:00</a:t>
                      </a:r>
                    </a:p>
                  </a:txBody>
                  <a:tcPr marL="8776" marR="8776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1:30</a:t>
                      </a:r>
                    </a:p>
                  </a:txBody>
                  <a:tcPr marL="8776" marR="8776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Lunch</a:t>
                      </a:r>
                    </a:p>
                  </a:txBody>
                  <a:tcPr marL="8776" marR="8776" marT="9525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1:30</a:t>
                      </a:r>
                    </a:p>
                  </a:txBody>
                  <a:tcPr marL="8776" marR="8776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2:30</a:t>
                      </a:r>
                    </a:p>
                  </a:txBody>
                  <a:tcPr marL="8776" marR="8776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K-Means, Spherical</a:t>
                      </a:r>
                      <a:r>
                        <a:rPr lang="en-US" sz="18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K-Mean, K-</a:t>
                      </a:r>
                      <a:r>
                        <a:rPr lang="en-US" sz="1800" b="0" i="0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Mediod</a:t>
                      </a:r>
                      <a:r>
                        <a:rPr lang="en-US" sz="18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Clustering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76" marR="8776" marT="9525" marB="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2:30</a:t>
                      </a:r>
                    </a:p>
                  </a:txBody>
                  <a:tcPr marL="8776" marR="8776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3:15</a:t>
                      </a:r>
                    </a:p>
                  </a:txBody>
                  <a:tcPr marL="8776" marR="8776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Lab</a:t>
                      </a:r>
                    </a:p>
                  </a:txBody>
                  <a:tcPr marL="8776" marR="8776" marT="9525" marB="0" anchor="b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9E99B-5349-415A-8E56-8E989211A366}" type="datetime1">
              <a:rPr lang="en-US" smtClean="0"/>
              <a:t>1/14/20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9629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3CAEBDC-A022-42FC-8B92-BDD83F961C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pPr/>
              <a:t>1/14/20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7B78173-5947-4F35-9667-F563D71FF4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76" y="365126"/>
            <a:ext cx="8939048" cy="591477"/>
          </a:xfrm>
        </p:spPr>
        <p:txBody>
          <a:bodyPr/>
          <a:lstStyle/>
          <a:p>
            <a:r>
              <a:rPr lang="en-US" dirty="0" err="1"/>
              <a:t>Zipf’s</a:t>
            </a:r>
            <a:r>
              <a:rPr lang="en-US" dirty="0"/>
              <a:t> Law: Our words  are less diverse than we think</a:t>
            </a:r>
          </a:p>
        </p:txBody>
      </p:sp>
      <p:sp>
        <p:nvSpPr>
          <p:cNvPr id="14" name="Footer Placeholder 5">
            <a:extLst>
              <a:ext uri="{FF2B5EF4-FFF2-40B4-BE49-F238E27FC236}">
                <a16:creationId xmlns:a16="http://schemas.microsoft.com/office/drawing/2014/main" id="{545F3542-284F-40CB-AA56-2D2C37D0AC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3F5FA2-CF1A-47D7-B82C-0D8B23383A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333D30C-20D1-44FC-B08B-ACA17FBC705D}"/>
              </a:ext>
            </a:extLst>
          </p:cNvPr>
          <p:cNvSpPr/>
          <p:nvPr/>
        </p:nvSpPr>
        <p:spPr>
          <a:xfrm>
            <a:off x="240631" y="5769227"/>
            <a:ext cx="8651575" cy="31208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Many words in natural language but also a steep decline in actual usage.  Follows a predictable pattern.  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2727434" y="2081047"/>
            <a:ext cx="3689132" cy="2676504"/>
            <a:chOff x="433759" y="2081047"/>
            <a:chExt cx="3689132" cy="2676504"/>
          </a:xfrm>
        </p:grpSpPr>
        <p:pic>
          <p:nvPicPr>
            <p:cNvPr id="7" name="Picture 2" descr="Image result for zipf's law">
              <a:extLst>
                <a:ext uri="{FF2B5EF4-FFF2-40B4-BE49-F238E27FC236}">
                  <a16:creationId xmlns:a16="http://schemas.microsoft.com/office/drawing/2014/main" id="{E79F8C42-DDEC-484B-9AF4-5697CCAD2D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6024" y="2556649"/>
              <a:ext cx="3664603" cy="22009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/>
            <p:cNvSpPr txBox="1"/>
            <p:nvPr/>
          </p:nvSpPr>
          <p:spPr>
            <a:xfrm>
              <a:off x="433759" y="2081047"/>
              <a:ext cx="3689132" cy="369332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Another Example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601006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1/14/20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we see </a:t>
            </a:r>
            <a:r>
              <a:rPr lang="en-US" dirty="0" err="1"/>
              <a:t>Zipf’s</a:t>
            </a:r>
            <a:r>
              <a:rPr lang="en-US" dirty="0"/>
              <a:t> law in linguistics?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4</a:t>
            </a:fld>
            <a:endParaRPr lang="en-US" dirty="0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C811B83C-CEDF-4FD4-9014-3F1FE1E7AC8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30359922"/>
              </p:ext>
            </p:extLst>
          </p:nvPr>
        </p:nvGraphicFramePr>
        <p:xfrm>
          <a:off x="4454925" y="2065283"/>
          <a:ext cx="4247641" cy="264681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0333D30C-20D1-44FC-B08B-ACA17FBC705D}"/>
              </a:ext>
            </a:extLst>
          </p:cNvPr>
          <p:cNvSpPr/>
          <p:nvPr/>
        </p:nvSpPr>
        <p:spPr>
          <a:xfrm>
            <a:off x="240631" y="5769227"/>
            <a:ext cx="8651575" cy="312084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Therefore, even if we know 000s of words, we will use as few as possible to communicate.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41434" y="2081047"/>
            <a:ext cx="3531476" cy="378373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Principle of Least Effort Theory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57462" y="2569779"/>
            <a:ext cx="351571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Humans will choose a path of least resistance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Humans seek to minimize effort for a task</a:t>
            </a:r>
          </a:p>
        </p:txBody>
      </p:sp>
    </p:spTree>
    <p:extLst>
      <p:ext uri="{BB962C8B-B14F-4D97-AF65-F5344CB8AC3E}">
        <p14:creationId xmlns:p14="http://schemas.microsoft.com/office/powerpoint/2010/main" val="40412707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pPr/>
              <a:t>1/14/20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Polarity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6" name="Plus 5"/>
          <p:cNvSpPr/>
          <p:nvPr/>
        </p:nvSpPr>
        <p:spPr>
          <a:xfrm>
            <a:off x="646386" y="1986455"/>
            <a:ext cx="3231931" cy="3231931"/>
          </a:xfrm>
          <a:prstGeom prst="mathPlus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Minus 6"/>
          <p:cNvSpPr/>
          <p:nvPr/>
        </p:nvSpPr>
        <p:spPr>
          <a:xfrm>
            <a:off x="4785550" y="1907627"/>
            <a:ext cx="3302159" cy="3405352"/>
          </a:xfrm>
          <a:prstGeom prst="mathMinus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33D30C-20D1-44FC-B08B-ACA17FBC705D}"/>
              </a:ext>
            </a:extLst>
          </p:cNvPr>
          <p:cNvSpPr/>
          <p:nvPr/>
        </p:nvSpPr>
        <p:spPr>
          <a:xfrm>
            <a:off x="240631" y="5769227"/>
            <a:ext cx="8651575" cy="31208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To what extent is a document positive or negative.</a:t>
            </a:r>
          </a:p>
        </p:txBody>
      </p:sp>
    </p:spTree>
    <p:extLst>
      <p:ext uri="{BB962C8B-B14F-4D97-AF65-F5344CB8AC3E}">
        <p14:creationId xmlns:p14="http://schemas.microsoft.com/office/powerpoint/2010/main" val="33894217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1/14/20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see if we can do it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6" name="Picture 2" descr="Image result for nlp  meme">
            <a:extLst>
              <a:ext uri="{FF2B5EF4-FFF2-40B4-BE49-F238E27FC236}">
                <a16:creationId xmlns:a16="http://schemas.microsoft.com/office/drawing/2014/main" id="{35D90B61-6276-460C-9D9B-5206933B74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2000250"/>
            <a:ext cx="3810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34999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1/14/20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would you rate the </a:t>
            </a:r>
            <a:r>
              <a:rPr lang="en-US" i="1" dirty="0"/>
              <a:t>polarity</a:t>
            </a:r>
            <a:r>
              <a:rPr lang="en-US" dirty="0"/>
              <a:t>?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26124" y="1545021"/>
            <a:ext cx="8860221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400" dirty="0"/>
              <a:t>I loathe Aldi.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4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400" dirty="0"/>
              <a:t>I love Carrefour. They are the best.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4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400" dirty="0"/>
              <a:t>I like shopping at </a:t>
            </a:r>
            <a:r>
              <a:rPr lang="en-US" sz="4400" dirty="0" err="1"/>
              <a:t>Migros</a:t>
            </a:r>
            <a:r>
              <a:rPr lang="en-US" sz="4400" dirty="0"/>
              <a:t> but hate the location. </a:t>
            </a:r>
          </a:p>
        </p:txBody>
      </p:sp>
    </p:spTree>
    <p:extLst>
      <p:ext uri="{BB962C8B-B14F-4D97-AF65-F5344CB8AC3E}">
        <p14:creationId xmlns:p14="http://schemas.microsoft.com/office/powerpoint/2010/main" val="31583656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1/14/20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would you rate the </a:t>
            </a:r>
            <a:r>
              <a:rPr lang="en-US" i="1" dirty="0"/>
              <a:t>polarity</a:t>
            </a:r>
            <a:r>
              <a:rPr lang="en-US" dirty="0"/>
              <a:t>?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26124" y="1545021"/>
            <a:ext cx="8860221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400" dirty="0"/>
              <a:t>I </a:t>
            </a:r>
            <a:r>
              <a:rPr lang="en-US" sz="4400" dirty="0">
                <a:solidFill>
                  <a:schemeClr val="accent1"/>
                </a:solidFill>
              </a:rPr>
              <a:t>loathe</a:t>
            </a:r>
            <a:r>
              <a:rPr lang="en-US" sz="4400" dirty="0"/>
              <a:t> Aldi.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4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400" dirty="0"/>
              <a:t>I </a:t>
            </a:r>
            <a:r>
              <a:rPr lang="en-US" sz="4400" dirty="0">
                <a:solidFill>
                  <a:srgbClr val="92D050"/>
                </a:solidFill>
              </a:rPr>
              <a:t>love</a:t>
            </a:r>
            <a:r>
              <a:rPr lang="en-US" sz="4400" dirty="0"/>
              <a:t> Carrefour. They are the </a:t>
            </a:r>
            <a:r>
              <a:rPr lang="en-US" sz="4400" dirty="0">
                <a:solidFill>
                  <a:srgbClr val="92D050"/>
                </a:solidFill>
              </a:rPr>
              <a:t>best</a:t>
            </a:r>
            <a:r>
              <a:rPr lang="en-US" sz="44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4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400" dirty="0"/>
              <a:t>I </a:t>
            </a:r>
            <a:r>
              <a:rPr lang="en-US" sz="4400" dirty="0">
                <a:solidFill>
                  <a:srgbClr val="92D050"/>
                </a:solidFill>
              </a:rPr>
              <a:t>like</a:t>
            </a:r>
            <a:r>
              <a:rPr lang="en-US" sz="4400" dirty="0"/>
              <a:t> shopping at </a:t>
            </a:r>
            <a:r>
              <a:rPr lang="en-US" sz="4400" dirty="0" err="1"/>
              <a:t>Migros</a:t>
            </a:r>
            <a:r>
              <a:rPr lang="en-US" sz="4400" dirty="0"/>
              <a:t> but </a:t>
            </a:r>
            <a:r>
              <a:rPr lang="en-US" sz="4400" dirty="0">
                <a:solidFill>
                  <a:srgbClr val="C00000"/>
                </a:solidFill>
              </a:rPr>
              <a:t>hate</a:t>
            </a:r>
            <a:r>
              <a:rPr lang="en-US" sz="4400" dirty="0"/>
              <a:t> the location. </a:t>
            </a:r>
          </a:p>
        </p:txBody>
      </p:sp>
    </p:spTree>
    <p:extLst>
      <p:ext uri="{BB962C8B-B14F-4D97-AF65-F5344CB8AC3E}">
        <p14:creationId xmlns:p14="http://schemas.microsoft.com/office/powerpoint/2010/main" val="26568768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1/14/20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did you do that?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26124" y="1545021"/>
            <a:ext cx="886022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I </a:t>
            </a:r>
            <a:r>
              <a:rPr lang="en-US" sz="3200" dirty="0">
                <a:solidFill>
                  <a:schemeClr val="accent1"/>
                </a:solidFill>
              </a:rPr>
              <a:t>loathe</a:t>
            </a:r>
            <a:r>
              <a:rPr lang="en-US" sz="3200" dirty="0"/>
              <a:t> Aldi.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I </a:t>
            </a:r>
            <a:r>
              <a:rPr lang="en-US" sz="3200" dirty="0">
                <a:solidFill>
                  <a:srgbClr val="92D050"/>
                </a:solidFill>
              </a:rPr>
              <a:t>love</a:t>
            </a:r>
            <a:r>
              <a:rPr lang="en-US" sz="3200" dirty="0"/>
              <a:t> Carrefour.  They are the </a:t>
            </a:r>
            <a:r>
              <a:rPr lang="en-US" sz="3200" dirty="0">
                <a:solidFill>
                  <a:srgbClr val="92D050"/>
                </a:solidFill>
              </a:rPr>
              <a:t>best</a:t>
            </a:r>
            <a:r>
              <a:rPr lang="en-US" sz="32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I </a:t>
            </a:r>
            <a:r>
              <a:rPr lang="en-US" sz="3200" dirty="0">
                <a:solidFill>
                  <a:srgbClr val="92D050"/>
                </a:solidFill>
              </a:rPr>
              <a:t>like</a:t>
            </a:r>
            <a:r>
              <a:rPr lang="en-US" sz="3200" dirty="0"/>
              <a:t> shopping at </a:t>
            </a:r>
            <a:r>
              <a:rPr lang="en-US" sz="3200" dirty="0" err="1"/>
              <a:t>Migros</a:t>
            </a:r>
            <a:r>
              <a:rPr lang="en-US" sz="3200" dirty="0"/>
              <a:t> but </a:t>
            </a:r>
            <a:r>
              <a:rPr lang="en-US" sz="3200" dirty="0">
                <a:solidFill>
                  <a:srgbClr val="C00000"/>
                </a:solidFill>
              </a:rPr>
              <a:t>hate</a:t>
            </a:r>
            <a:r>
              <a:rPr lang="en-US" sz="3200" dirty="0"/>
              <a:t> the location.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82543" y="5863407"/>
            <a:ext cx="8361679" cy="338554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defTabSz="457200"/>
            <a:r>
              <a:rPr lang="en-US" sz="1600" kern="1200" dirty="0">
                <a:solidFill>
                  <a:prstClr val="white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You know groups of positive and negative words.  </a:t>
            </a:r>
            <a:r>
              <a:rPr lang="en-US" sz="1600" dirty="0">
                <a:solidFill>
                  <a:prstClr val="white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These could be called a polarity lexicon</a:t>
            </a:r>
            <a:endParaRPr lang="en-US" sz="1600" kern="1200" dirty="0">
              <a:solidFill>
                <a:prstClr val="white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695903" y="1513489"/>
            <a:ext cx="867104" cy="6779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-1</a:t>
            </a:r>
          </a:p>
        </p:txBody>
      </p:sp>
      <p:sp>
        <p:nvSpPr>
          <p:cNvPr id="9" name="Rectangle 8"/>
          <p:cNvSpPr/>
          <p:nvPr/>
        </p:nvSpPr>
        <p:spPr>
          <a:xfrm>
            <a:off x="6411311" y="2990193"/>
            <a:ext cx="867104" cy="67791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+2</a:t>
            </a:r>
          </a:p>
        </p:txBody>
      </p:sp>
      <p:sp>
        <p:nvSpPr>
          <p:cNvPr id="10" name="Rectangle 9"/>
          <p:cNvSpPr/>
          <p:nvPr/>
        </p:nvSpPr>
        <p:spPr>
          <a:xfrm>
            <a:off x="541289" y="4658710"/>
            <a:ext cx="867104" cy="67791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+1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445179" y="4658710"/>
            <a:ext cx="867104" cy="67791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-1</a:t>
            </a:r>
          </a:p>
        </p:txBody>
      </p:sp>
      <p:sp>
        <p:nvSpPr>
          <p:cNvPr id="12" name="Equal 11"/>
          <p:cNvSpPr/>
          <p:nvPr/>
        </p:nvSpPr>
        <p:spPr>
          <a:xfrm>
            <a:off x="2490958" y="4753304"/>
            <a:ext cx="740980" cy="488731"/>
          </a:xfrm>
          <a:prstGeom prst="mathEqual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268724" y="4658710"/>
            <a:ext cx="867104" cy="67791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1537959715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Harvard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1C30"/>
      </a:accent1>
      <a:accent2>
        <a:srgbClr val="8C8179"/>
      </a:accent2>
      <a:accent3>
        <a:srgbClr val="293352"/>
      </a:accent3>
      <a:accent4>
        <a:srgbClr val="8996A0"/>
      </a:accent4>
      <a:accent5>
        <a:srgbClr val="BAC5C6"/>
      </a:accent5>
      <a:accent6>
        <a:srgbClr val="4E84C4"/>
      </a:accent6>
      <a:hlink>
        <a:srgbClr val="52854C"/>
      </a:hlink>
      <a:folHlink>
        <a:srgbClr val="E87D1E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5881</TotalTime>
  <Words>1350</Words>
  <Application>Microsoft Macintosh PowerPoint</Application>
  <PresentationFormat>On-screen Show (4:3)</PresentationFormat>
  <Paragraphs>358</Paragraphs>
  <Slides>29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Arial Unicode MS</vt:lpstr>
      <vt:lpstr>Arial</vt:lpstr>
      <vt:lpstr>Calibri</vt:lpstr>
      <vt:lpstr>Calibri Light</vt:lpstr>
      <vt:lpstr>Consolas</vt:lpstr>
      <vt:lpstr>1_Office Theme</vt:lpstr>
      <vt:lpstr>GSERM: Text Mining &amp; NLP Sentiment Analysis</vt:lpstr>
      <vt:lpstr>Agenda – all times are suggested</vt:lpstr>
      <vt:lpstr>Zipf’s Law: Our words  are less diverse than we think</vt:lpstr>
      <vt:lpstr>Why do we see Zipf’s law in linguistics?</vt:lpstr>
      <vt:lpstr>Polarity</vt:lpstr>
      <vt:lpstr>Let’s see if we can do it</vt:lpstr>
      <vt:lpstr>How would you rate the polarity?</vt:lpstr>
      <vt:lpstr>How would you rate the polarity?</vt:lpstr>
      <vt:lpstr>How did you do that?</vt:lpstr>
      <vt:lpstr>Simple Sentiment Polarity</vt:lpstr>
      <vt:lpstr>Differences between Polarity &amp; Emotion</vt:lpstr>
      <vt:lpstr>Differences between Polarity &amp; Emotion</vt:lpstr>
      <vt:lpstr>A bit more complex polarity</vt:lpstr>
      <vt:lpstr>Let’s use our computers!</vt:lpstr>
      <vt:lpstr>In reality sentiment is more complex.</vt:lpstr>
      <vt:lpstr>Kanjoya’s Experience Corpus</vt:lpstr>
      <vt:lpstr>Tidy Data Formats are structured differently</vt:lpstr>
      <vt:lpstr>The pipe operator…%&gt;%</vt:lpstr>
      <vt:lpstr>Tidy data uses %&gt;% to forward objects</vt:lpstr>
      <vt:lpstr>In this exercise we will examine song lyrics</vt:lpstr>
      <vt:lpstr>Sentiment the Tidy Way uses joins with existing lexicons</vt:lpstr>
      <vt:lpstr>Tidy can seem complicated but not impossible.</vt:lpstr>
      <vt:lpstr>Starting with a DTM, its straightforward</vt:lpstr>
      <vt:lpstr>Get in touch with our feelings…</vt:lpstr>
      <vt:lpstr>Similar polarity scores in both methods</vt:lpstr>
      <vt:lpstr>Similar polarity scores in both methods</vt:lpstr>
      <vt:lpstr>TidyText has other sentiment lexicons</vt:lpstr>
      <vt:lpstr>Let’s recreate Plutchik’s Wheel of Emotions</vt:lpstr>
      <vt:lpstr>Agenda – all times are suggested</vt:lpstr>
    </vt:vector>
  </TitlesOfParts>
  <Company>Liberty Mutual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Kwartler, Edward</dc:creator>
  <cp:lastModifiedBy>Edward Kwartler</cp:lastModifiedBy>
  <cp:revision>335</cp:revision>
  <dcterms:created xsi:type="dcterms:W3CDTF">2018-05-23T17:24:59Z</dcterms:created>
  <dcterms:modified xsi:type="dcterms:W3CDTF">2020-01-14T20:56:12Z</dcterms:modified>
</cp:coreProperties>
</file>